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300" r:id="rId2"/>
    <p:sldId id="301" r:id="rId3"/>
    <p:sldId id="302" r:id="rId4"/>
    <p:sldId id="298" r:id="rId5"/>
    <p:sldId id="299" r:id="rId6"/>
    <p:sldId id="277" r:id="rId7"/>
    <p:sldId id="284" r:id="rId8"/>
    <p:sldId id="303" r:id="rId9"/>
    <p:sldId id="295" r:id="rId10"/>
    <p:sldId id="287" r:id="rId11"/>
    <p:sldId id="288" r:id="rId12"/>
    <p:sldId id="289" r:id="rId13"/>
    <p:sldId id="290" r:id="rId14"/>
    <p:sldId id="293" r:id="rId15"/>
    <p:sldId id="294" r:id="rId16"/>
    <p:sldId id="291" r:id="rId17"/>
    <p:sldId id="292" r:id="rId18"/>
    <p:sldId id="285" r:id="rId19"/>
    <p:sldId id="286" r:id="rId20"/>
    <p:sldId id="296" r:id="rId21"/>
    <p:sldId id="297" r:id="rId22"/>
  </p:sldIdLst>
  <p:sldSz cx="9144000" cy="6858000" type="screen4x3"/>
  <p:notesSz cx="6858000" cy="9144000"/>
  <p:defaultText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0867" autoAdjust="0"/>
    <p:restoredTop sz="89825" autoAdjust="0"/>
  </p:normalViewPr>
  <p:slideViewPr>
    <p:cSldViewPr>
      <p:cViewPr>
        <p:scale>
          <a:sx n="117" d="100"/>
          <a:sy n="117" d="100"/>
        </p:scale>
        <p:origin x="-744" y="-36"/>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s-ES"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es-ES" sz="1200"/>
            </a:lvl1pPr>
          </a:lstStyle>
          <a:p>
            <a:fld id="{00F830A1-3891-4B82-A120-081866556DA0}" type="datetimeFigureOut">
              <a:pPr/>
              <a:t>24/04/2017</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es-ES"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es-ES" sz="1200"/>
            </a:lvl1pPr>
          </a:lstStyle>
          <a:p>
            <a:fld id="{58CC9574-A819-4FE4-99A7-1E27AD09ADC2}" type="slidenum">
              <a:pPr/>
              <a:t>‹Nº›</a:t>
            </a:fld>
            <a:endParaRPr lang="es-ES"/>
          </a:p>
        </p:txBody>
      </p:sp>
    </p:spTree>
    <p:extLst>
      <p:ext uri="{BB962C8B-B14F-4D97-AF65-F5344CB8AC3E}">
        <p14:creationId xmlns:p14="http://schemas.microsoft.com/office/powerpoint/2010/main" val="2846888841"/>
      </p:ext>
    </p:extLst>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58CC9574-A819-4FE4-99A7-1E27AD09ADC2}" type="slidenum">
              <a:rPr lang="es-ES" smtClean="0"/>
              <a:pPr/>
              <a:t>1</a:t>
            </a:fld>
            <a:endParaRPr lang="es-ES" dirty="0"/>
          </a:p>
        </p:txBody>
      </p:sp>
    </p:spTree>
    <p:extLst>
      <p:ext uri="{BB962C8B-B14F-4D97-AF65-F5344CB8AC3E}">
        <p14:creationId xmlns:p14="http://schemas.microsoft.com/office/powerpoint/2010/main" val="698708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10</a:t>
            </a:fld>
            <a:endParaRPr lang="es-ES" dirty="0"/>
          </a:p>
        </p:txBody>
      </p:sp>
    </p:spTree>
    <p:extLst>
      <p:ext uri="{BB962C8B-B14F-4D97-AF65-F5344CB8AC3E}">
        <p14:creationId xmlns:p14="http://schemas.microsoft.com/office/powerpoint/2010/main" val="1647897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11</a:t>
            </a:fld>
            <a:endParaRPr lang="es-ES" dirty="0">
              <a:solidFill>
                <a:prstClr val="black"/>
              </a:solidFill>
            </a:endParaRPr>
          </a:p>
        </p:txBody>
      </p:sp>
    </p:spTree>
    <p:extLst>
      <p:ext uri="{BB962C8B-B14F-4D97-AF65-F5344CB8AC3E}">
        <p14:creationId xmlns:p14="http://schemas.microsoft.com/office/powerpoint/2010/main" val="674196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12</a:t>
            </a:fld>
            <a:endParaRPr lang="es-ES" dirty="0"/>
          </a:p>
        </p:txBody>
      </p:sp>
    </p:spTree>
    <p:extLst>
      <p:ext uri="{BB962C8B-B14F-4D97-AF65-F5344CB8AC3E}">
        <p14:creationId xmlns:p14="http://schemas.microsoft.com/office/powerpoint/2010/main" val="2917894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13</a:t>
            </a:fld>
            <a:endParaRPr lang="es-ES" dirty="0">
              <a:solidFill>
                <a:prstClr val="black"/>
              </a:solidFill>
            </a:endParaRPr>
          </a:p>
        </p:txBody>
      </p:sp>
    </p:spTree>
    <p:extLst>
      <p:ext uri="{BB962C8B-B14F-4D97-AF65-F5344CB8AC3E}">
        <p14:creationId xmlns:p14="http://schemas.microsoft.com/office/powerpoint/2010/main" val="344655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14</a:t>
            </a:fld>
            <a:endParaRPr lang="es-ES" dirty="0"/>
          </a:p>
        </p:txBody>
      </p:sp>
    </p:spTree>
    <p:extLst>
      <p:ext uri="{BB962C8B-B14F-4D97-AF65-F5344CB8AC3E}">
        <p14:creationId xmlns:p14="http://schemas.microsoft.com/office/powerpoint/2010/main" val="73735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15</a:t>
            </a:fld>
            <a:endParaRPr lang="es-ES" dirty="0">
              <a:solidFill>
                <a:prstClr val="black"/>
              </a:solidFill>
            </a:endParaRPr>
          </a:p>
        </p:txBody>
      </p:sp>
    </p:spTree>
    <p:extLst>
      <p:ext uri="{BB962C8B-B14F-4D97-AF65-F5344CB8AC3E}">
        <p14:creationId xmlns:p14="http://schemas.microsoft.com/office/powerpoint/2010/main" val="129786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16</a:t>
            </a:fld>
            <a:endParaRPr lang="es-ES" dirty="0"/>
          </a:p>
        </p:txBody>
      </p:sp>
    </p:spTree>
    <p:extLst>
      <p:ext uri="{BB962C8B-B14F-4D97-AF65-F5344CB8AC3E}">
        <p14:creationId xmlns:p14="http://schemas.microsoft.com/office/powerpoint/2010/main" val="320916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17</a:t>
            </a:fld>
            <a:endParaRPr lang="es-ES" dirty="0">
              <a:solidFill>
                <a:prstClr val="black"/>
              </a:solidFill>
            </a:endParaRPr>
          </a:p>
        </p:txBody>
      </p:sp>
    </p:spTree>
    <p:extLst>
      <p:ext uri="{BB962C8B-B14F-4D97-AF65-F5344CB8AC3E}">
        <p14:creationId xmlns:p14="http://schemas.microsoft.com/office/powerpoint/2010/main" val="57247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18</a:t>
            </a:fld>
            <a:endParaRPr lang="es-ES" dirty="0"/>
          </a:p>
        </p:txBody>
      </p:sp>
    </p:spTree>
    <p:extLst>
      <p:ext uri="{BB962C8B-B14F-4D97-AF65-F5344CB8AC3E}">
        <p14:creationId xmlns:p14="http://schemas.microsoft.com/office/powerpoint/2010/main" val="61015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19</a:t>
            </a:fld>
            <a:endParaRPr lang="es-ES" dirty="0">
              <a:solidFill>
                <a:prstClr val="black"/>
              </a:solidFill>
            </a:endParaRPr>
          </a:p>
        </p:txBody>
      </p:sp>
    </p:spTree>
    <p:extLst>
      <p:ext uri="{BB962C8B-B14F-4D97-AF65-F5344CB8AC3E}">
        <p14:creationId xmlns:p14="http://schemas.microsoft.com/office/powerpoint/2010/main" val="100862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p:spPr>
      </p:sp>
      <p:sp>
        <p:nvSpPr>
          <p:cNvPr id="9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t>Este Esta presentación, que se recomienda ver en modo de presentación, muestra las nuevas funciones de PowerPoint. Estas diapositivas están diseñadas para ofrecerle excelentes ideas para las presentaciones que creará en PowerPoint 2010.</a:t>
            </a:r>
          </a:p>
          <a:p>
            <a:pPr>
              <a:spcBef>
                <a:spcPct val="0"/>
              </a:spcBef>
            </a:pPr>
            <a:endParaRPr/>
          </a:p>
          <a:p>
            <a:pPr>
              <a:spcBef>
                <a:spcPct val="0"/>
              </a:spcBef>
            </a:pPr>
            <a:r>
              <a:t>Para obtener más plantillas de muestra, haga clic en la pestaña Archivo y después, en la ficha Nuevo, haga clic en Plantillas de muestra.</a:t>
            </a:r>
          </a:p>
        </p:txBody>
      </p:sp>
      <p:sp>
        <p:nvSpPr>
          <p:cNvPr id="9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FDB747-7B33-4549-99EB-0D015623CF9F}" type="slidenum">
              <a:rPr smtClean="0">
                <a:cs typeface="Arial" charset="0"/>
              </a:rPr>
              <a:pPr fontAlgn="base">
                <a:spcBef>
                  <a:spcPct val="0"/>
                </a:spcBef>
                <a:spcAft>
                  <a:spcPct val="0"/>
                </a:spcAft>
              </a:pPr>
              <a:t>2</a:t>
            </a:fld>
            <a:endParaRPr>
              <a:cs typeface="Arial" charset="0"/>
            </a:endParaRPr>
          </a:p>
        </p:txBody>
      </p:sp>
    </p:spTree>
    <p:extLst>
      <p:ext uri="{BB962C8B-B14F-4D97-AF65-F5344CB8AC3E}">
        <p14:creationId xmlns:p14="http://schemas.microsoft.com/office/powerpoint/2010/main" val="379899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altLang="es-ES"/>
              <a:t>Este Esta presentación, que se recomienda ver en modo de presentación, muestra las nuevas funciones de PowerPoint. Estas diapositivas están diseñadas para ofrecerle excelentes ideas para las presentaciones que creará en PowerPoint 2010.</a:t>
            </a:r>
          </a:p>
          <a:p>
            <a:pPr eaLnBrk="1" hangingPunct="1">
              <a:spcBef>
                <a:spcPct val="0"/>
              </a:spcBef>
            </a:pPr>
            <a:endParaRPr altLang="es-ES"/>
          </a:p>
          <a:p>
            <a:pPr eaLnBrk="1" hangingPunct="1">
              <a:spcBef>
                <a:spcPct val="0"/>
              </a:spcBef>
            </a:pPr>
            <a:r>
              <a:rPr altLang="es-ES"/>
              <a:t>Para obtener más plantillas de muestra, haga clic en la pestaña Archivo y después, en la ficha Nuevo, haga clic en Plantillas de muestra.</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AEC571-E7D0-471D-9002-85015DE82D7B}" type="slidenum">
              <a:rPr lang="es-ES" altLang="es-ES">
                <a:latin typeface="Calibri" panose="020F0502020204030204" pitchFamily="34" charset="0"/>
              </a:rPr>
              <a:pPr eaLnBrk="1" hangingPunct="1"/>
              <a:t>20</a:t>
            </a:fld>
            <a:endParaRPr lang="es-ES" altLang="es-ES">
              <a:latin typeface="Calibri" panose="020F0502020204030204" pitchFamily="34" charset="0"/>
            </a:endParaRPr>
          </a:p>
        </p:txBody>
      </p:sp>
    </p:spTree>
    <p:extLst>
      <p:ext uri="{BB962C8B-B14F-4D97-AF65-F5344CB8AC3E}">
        <p14:creationId xmlns:p14="http://schemas.microsoft.com/office/powerpoint/2010/main" val="213204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E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A8CDB4-0879-4D4F-856B-92385D7E78F8}" type="slidenum">
              <a:rPr lang="es-ES" altLang="es-ES">
                <a:solidFill>
                  <a:srgbClr val="000000"/>
                </a:solidFill>
                <a:latin typeface="Calibri" panose="020F0502020204030204" pitchFamily="34" charset="0"/>
              </a:rPr>
              <a:pPr eaLnBrk="1" hangingPunct="1"/>
              <a:t>21</a:t>
            </a:fld>
            <a:endParaRPr lang="es-ES" altLang="es-ES">
              <a:solidFill>
                <a:srgbClr val="000000"/>
              </a:solidFill>
              <a:latin typeface="Calibri" panose="020F0502020204030204" pitchFamily="34" charset="0"/>
            </a:endParaRPr>
          </a:p>
        </p:txBody>
      </p:sp>
    </p:spTree>
    <p:extLst>
      <p:ext uri="{BB962C8B-B14F-4D97-AF65-F5344CB8AC3E}">
        <p14:creationId xmlns:p14="http://schemas.microsoft.com/office/powerpoint/2010/main" val="299400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a:p>
        </p:txBody>
      </p:sp>
      <p:sp>
        <p:nvSpPr>
          <p:cNvPr id="11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4B0878-832D-454D-A51F-B9C2C9AD642A}" type="slidenum">
              <a:rPr smtClean="0">
                <a:solidFill>
                  <a:srgbClr val="000000"/>
                </a:solidFill>
                <a:cs typeface="Arial" charset="0"/>
              </a:rPr>
              <a:pPr fontAlgn="base">
                <a:spcBef>
                  <a:spcPct val="0"/>
                </a:spcBef>
                <a:spcAft>
                  <a:spcPct val="0"/>
                </a:spcAft>
              </a:pPr>
              <a:t>3</a:t>
            </a:fld>
            <a:endParaRPr>
              <a:solidFill>
                <a:srgbClr val="000000"/>
              </a:solidFill>
              <a:cs typeface="Arial" charset="0"/>
            </a:endParaRPr>
          </a:p>
        </p:txBody>
      </p:sp>
    </p:spTree>
    <p:extLst>
      <p:ext uri="{BB962C8B-B14F-4D97-AF65-F5344CB8AC3E}">
        <p14:creationId xmlns:p14="http://schemas.microsoft.com/office/powerpoint/2010/main" val="106343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altLang="es-ES"/>
              <a:t>Este Esta presentación, que se recomienda ver en modo de presentación, muestra las nuevas funciones de PowerPoint. Estas diapositivas están diseñadas para ofrecerle excelentes ideas para las presentaciones que creará en PowerPoint 2010.</a:t>
            </a:r>
          </a:p>
          <a:p>
            <a:pPr>
              <a:spcBef>
                <a:spcPct val="0"/>
              </a:spcBef>
            </a:pPr>
            <a:endParaRPr altLang="es-ES"/>
          </a:p>
          <a:p>
            <a:pPr>
              <a:spcBef>
                <a:spcPct val="0"/>
              </a:spcBef>
            </a:pPr>
            <a:r>
              <a:rPr altLang="es-ES"/>
              <a:t>Para obtener más plantillas de muestra, haga clic en la pestaña Archivo y después, en la ficha Nuevo, haga clic en Plantillas de muestra.</a:t>
            </a: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A3FD66-DFB5-477F-8AAE-72CF67096317}" type="slidenum">
              <a:rPr lang="es-ES" altLang="es-ES"/>
              <a:pPr/>
              <a:t>4</a:t>
            </a:fld>
            <a:endParaRPr lang="es-ES" altLang="es-ES"/>
          </a:p>
        </p:txBody>
      </p:sp>
    </p:spTree>
    <p:extLst>
      <p:ext uri="{BB962C8B-B14F-4D97-AF65-F5344CB8AC3E}">
        <p14:creationId xmlns:p14="http://schemas.microsoft.com/office/powerpoint/2010/main" val="168481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altLang="es-ES"/>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8800765-4EFE-4524-B80E-15A8EC62FFF9}" type="slidenum">
              <a:rPr lang="es-ES" altLang="es-ES">
                <a:solidFill>
                  <a:srgbClr val="000000"/>
                </a:solidFill>
              </a:rPr>
              <a:pPr/>
              <a:t>5</a:t>
            </a:fld>
            <a:endParaRPr lang="es-ES" altLang="es-ES">
              <a:solidFill>
                <a:srgbClr val="000000"/>
              </a:solidFill>
            </a:endParaRPr>
          </a:p>
        </p:txBody>
      </p:sp>
    </p:spTree>
    <p:extLst>
      <p:ext uri="{BB962C8B-B14F-4D97-AF65-F5344CB8AC3E}">
        <p14:creationId xmlns:p14="http://schemas.microsoft.com/office/powerpoint/2010/main" val="401212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6</a:t>
            </a:fld>
            <a:endParaRPr lang="es-ES" dirty="0"/>
          </a:p>
        </p:txBody>
      </p:sp>
    </p:spTree>
    <p:extLst>
      <p:ext uri="{BB962C8B-B14F-4D97-AF65-F5344CB8AC3E}">
        <p14:creationId xmlns:p14="http://schemas.microsoft.com/office/powerpoint/2010/main" val="3679948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7</a:t>
            </a:fld>
            <a:endParaRPr lang="es-ES" dirty="0">
              <a:solidFill>
                <a:prstClr val="black"/>
              </a:solidFill>
            </a:endParaRPr>
          </a:p>
        </p:txBody>
      </p:sp>
    </p:spTree>
    <p:extLst>
      <p:ext uri="{BB962C8B-B14F-4D97-AF65-F5344CB8AC3E}">
        <p14:creationId xmlns:p14="http://schemas.microsoft.com/office/powerpoint/2010/main" val="1952011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Este </a:t>
            </a:r>
            <a:r>
              <a:rPr lang="es-ES" dirty="0"/>
              <a:t>Esta presentación, que se recomienda ver en modo de presentación, muestra las nuevas funciones de PowerPoint. Estas diapositivas están diseñadas para ofrecerle excelentes ideas para las presentaciones que creará en PowerPoint 2010.</a:t>
            </a:r>
          </a:p>
          <a:p>
            <a:endParaRPr lang="es-ES" dirty="0"/>
          </a:p>
          <a:p>
            <a:r>
              <a:rPr lang="es-ES" dirty="0"/>
              <a:t>Para obtener más plantillas de muestra, haga clic en la pestaña Archivo y después, en la ficha Nuevo, haga clic en Plantillas de muestra.</a:t>
            </a:r>
          </a:p>
        </p:txBody>
      </p:sp>
      <p:sp>
        <p:nvSpPr>
          <p:cNvPr id="4" name="Slide Number Placeholder 3"/>
          <p:cNvSpPr>
            <a:spLocks noGrp="1"/>
          </p:cNvSpPr>
          <p:nvPr>
            <p:ph type="sldNum" sz="quarter" idx="10"/>
          </p:nvPr>
        </p:nvSpPr>
        <p:spPr/>
        <p:txBody>
          <a:bodyPr/>
          <a:lstStyle/>
          <a:p>
            <a:fld id="{58CC9574-A819-4FE4-99A7-1E27AD09ADC2}" type="slidenum">
              <a:rPr lang="es-ES" smtClean="0"/>
              <a:pPr/>
              <a:t>8</a:t>
            </a:fld>
            <a:endParaRPr lang="es-ES" dirty="0"/>
          </a:p>
        </p:txBody>
      </p:sp>
    </p:spTree>
    <p:extLst>
      <p:ext uri="{BB962C8B-B14F-4D97-AF65-F5344CB8AC3E}">
        <p14:creationId xmlns:p14="http://schemas.microsoft.com/office/powerpoint/2010/main" val="95049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7D77045-401A-4D5E-BFE3-54C21A8A6634}" type="slidenum">
              <a:rPr lang="es-ES" smtClean="0">
                <a:solidFill>
                  <a:prstClr val="black"/>
                </a:solidFill>
              </a:rPr>
              <a:pPr/>
              <a:t>9</a:t>
            </a:fld>
            <a:endParaRPr lang="es-ES" dirty="0">
              <a:solidFill>
                <a:prstClr val="black"/>
              </a:solidFill>
            </a:endParaRPr>
          </a:p>
        </p:txBody>
      </p:sp>
    </p:spTree>
    <p:extLst>
      <p:ext uri="{BB962C8B-B14F-4D97-AF65-F5344CB8AC3E}">
        <p14:creationId xmlns:p14="http://schemas.microsoft.com/office/powerpoint/2010/main" val="4070669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pic>
        <p:nvPicPr>
          <p:cNvPr id="21" name="Picture 9"/>
          <p:cNvPicPr>
            <a:picLocks noChangeAspect="1"/>
          </p:cNvPicPr>
          <p:nvPr userDrawn="1"/>
        </p:nvPicPr>
        <p:blipFill rotWithShape="1">
          <a:blip r:embed="rId2" cstate="print">
            <a:duotone>
              <a:schemeClr val="accent2">
                <a:shade val="45000"/>
                <a:satMod val="135000"/>
              </a:schemeClr>
              <a:prstClr val="white"/>
            </a:duotone>
          </a:blip>
          <a:srcRect l="2567" t="1" r="3013" b="3161"/>
          <a:stretch/>
        </p:blipFill>
        <p:spPr>
          <a:xfrm>
            <a:off x="-3122" y="5102264"/>
            <a:ext cx="9147122" cy="1464379"/>
          </a:xfrm>
          <a:prstGeom prst="rect">
            <a:avLst/>
          </a:prstGeom>
        </p:spPr>
      </p:pic>
      <p:pic>
        <p:nvPicPr>
          <p:cNvPr id="7" name="Picture 6"/>
          <p:cNvPicPr>
            <a:picLocks noChangeAspect="1"/>
          </p:cNvPicPr>
          <p:nvPr userDrawn="1"/>
        </p:nvPicPr>
        <p:blipFill>
          <a:blip r:embed="rId3" cstate="print"/>
          <a:stretch>
            <a:fillRect/>
          </a:stretch>
        </p:blipFill>
        <p:spPr>
          <a:xfrm>
            <a:off x="20548" y="20547"/>
            <a:ext cx="6063620" cy="2825393"/>
          </a:xfrm>
          <a:prstGeom prst="rect">
            <a:avLst/>
          </a:prstGeom>
        </p:spPr>
      </p:pic>
      <p:sp>
        <p:nvSpPr>
          <p:cNvPr id="3" name="2 Rectángulo redondeado"/>
          <p:cNvSpPr/>
          <p:nvPr userDrawn="1"/>
        </p:nvSpPr>
        <p:spPr>
          <a:xfrm>
            <a:off x="1547664" y="116632"/>
            <a:ext cx="7488832" cy="72008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l"/>
            <a:endParaRPr lang="es-ES" dirty="0"/>
          </a:p>
        </p:txBody>
      </p:sp>
      <p:pic>
        <p:nvPicPr>
          <p:cNvPr id="9" name="Picture 8"/>
          <p:cNvPicPr>
            <a:picLocks noChangeAspect="1"/>
          </p:cNvPicPr>
          <p:nvPr userDrawn="1"/>
        </p:nvPicPr>
        <p:blipFill>
          <a:blip r:embed="rId4" cstate="print"/>
          <a:stretch>
            <a:fillRect/>
          </a:stretch>
        </p:blipFill>
        <p:spPr>
          <a:xfrm>
            <a:off x="3283051" y="2818500"/>
            <a:ext cx="5847221" cy="2296266"/>
          </a:xfrm>
          <a:prstGeom prst="rect">
            <a:avLst/>
          </a:prstGeom>
        </p:spPr>
      </p:pic>
      <p:pic>
        <p:nvPicPr>
          <p:cNvPr id="10" name="Picture 9"/>
          <p:cNvPicPr>
            <a:picLocks noChangeAspect="1"/>
          </p:cNvPicPr>
          <p:nvPr userDrawn="1"/>
        </p:nvPicPr>
        <p:blipFill>
          <a:blip r:embed="rId2" cstate="print"/>
          <a:stretch>
            <a:fillRect/>
          </a:stretch>
        </p:blipFill>
        <p:spPr>
          <a:xfrm>
            <a:off x="-3121" y="2816034"/>
            <a:ext cx="3278977" cy="2293850"/>
          </a:xfrm>
          <a:prstGeom prst="rect">
            <a:avLst/>
          </a:prstGeom>
        </p:spPr>
      </p:pic>
      <p:sp>
        <p:nvSpPr>
          <p:cNvPr id="15" name="Text Placeholder 15"/>
          <p:cNvSpPr>
            <a:spLocks noGrp="1"/>
          </p:cNvSpPr>
          <p:nvPr>
            <p:ph type="body" sz="quarter" idx="14" hasCustomPrompt="1"/>
          </p:nvPr>
        </p:nvSpPr>
        <p:spPr>
          <a:xfrm>
            <a:off x="2411760" y="130012"/>
            <a:ext cx="5616624" cy="790416"/>
          </a:xfrm>
        </p:spPr>
        <p:txBody>
          <a:bodyPr lIns="72000" anchor="t" anchorCtr="0">
            <a:normAutofit/>
          </a:bodyPr>
          <a:lstStyle>
            <a:lvl1pPr marL="108000" indent="0" algn="l" eaLnBrk="1" latinLnBrk="0" hangingPunct="1">
              <a:spcBef>
                <a:spcPts val="1800"/>
              </a:spcBef>
              <a:spcAft>
                <a:spcPts val="0"/>
              </a:spcAft>
              <a:buNone/>
              <a:defRPr kumimoji="0" lang="es-ES" sz="2000" kern="1200" baseline="0">
                <a:solidFill>
                  <a:schemeClr val="tx1">
                    <a:lumMod val="75000"/>
                    <a:lumOff val="25000"/>
                  </a:schemeClr>
                </a:solidFill>
                <a:latin typeface="Calibri" pitchFamily="34" charset="0"/>
                <a:ea typeface="+mn-ea"/>
                <a:cs typeface="+mn-cs"/>
              </a:defRPr>
            </a:lvl1pPr>
          </a:lstStyle>
          <a:p>
            <a:pPr lvl="0"/>
            <a:r>
              <a:rPr kumimoji="0" lang="es-ES" dirty="0"/>
              <a:t>Título del proyecto</a:t>
            </a:r>
          </a:p>
        </p:txBody>
      </p:sp>
      <p:sp>
        <p:nvSpPr>
          <p:cNvPr id="13" name="Content Placeholder 2"/>
          <p:cNvSpPr>
            <a:spLocks noGrp="1"/>
          </p:cNvSpPr>
          <p:nvPr>
            <p:ph idx="1" hasCustomPrompt="1"/>
          </p:nvPr>
        </p:nvSpPr>
        <p:spPr>
          <a:xfrm>
            <a:off x="112384" y="908720"/>
            <a:ext cx="5827768" cy="1909780"/>
          </a:xfrm>
        </p:spPr>
        <p:txBody>
          <a:bodyPr/>
          <a:lstStyle>
            <a:lvl1pPr algn="just" eaLnBrk="1" latinLnBrk="0" hangingPunct="1">
              <a:defRPr kumimoji="0" lang="es-ES" sz="1400" baseline="0">
                <a:solidFill>
                  <a:schemeClr val="bg1"/>
                </a:solidFill>
              </a:defRPr>
            </a:lvl1pPr>
            <a:lvl2pPr algn="just" eaLnBrk="1" latinLnBrk="0" hangingPunct="1">
              <a:defRPr kumimoji="0" lang="es-ES" sz="1400">
                <a:solidFill>
                  <a:schemeClr val="bg1"/>
                </a:solidFill>
              </a:defRPr>
            </a:lvl2pPr>
            <a:lvl3pPr eaLnBrk="1" latinLnBrk="0" hangingPunct="1">
              <a:defRPr kumimoji="0" lang="es-ES" sz="1400">
                <a:solidFill>
                  <a:schemeClr val="bg1"/>
                </a:solidFill>
              </a:defRPr>
            </a:lvl3pPr>
            <a:lvl4pPr eaLnBrk="1" latinLnBrk="0" hangingPunct="1">
              <a:defRPr kumimoji="0" lang="es-ES" sz="1400">
                <a:solidFill>
                  <a:schemeClr val="bg1"/>
                </a:solidFill>
              </a:defRPr>
            </a:lvl4pPr>
            <a:lvl5pPr eaLnBrk="1" latinLnBrk="0" hangingPunct="1">
              <a:defRPr kumimoji="0" lang="es-ES" sz="14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DESCRIPCIÓN: </a:t>
            </a:r>
          </a:p>
          <a:p>
            <a:pPr lvl="1" eaLnBrk="1" latinLnBrk="0" hangingPunct="1"/>
            <a:r>
              <a:rPr lang="es-ES" dirty="0"/>
              <a:t>XXXXXXXX</a:t>
            </a:r>
          </a:p>
          <a:p>
            <a:pPr lvl="1" eaLnBrk="1" latinLnBrk="0" hangingPunct="1"/>
            <a:r>
              <a:rPr lang="es-ES" dirty="0"/>
              <a:t>XXXXX </a:t>
            </a:r>
          </a:p>
          <a:p>
            <a:pPr lvl="1" eaLnBrk="1" latinLnBrk="0" hangingPunct="1"/>
            <a:r>
              <a:rPr lang="es-ES" dirty="0"/>
              <a:t>XXXXXXXXXXXXXXXXX</a:t>
            </a:r>
          </a:p>
          <a:p>
            <a:pPr lvl="1" eaLnBrk="1" latinLnBrk="0" hangingPunct="1"/>
            <a:r>
              <a:rPr lang="es-ES" dirty="0"/>
              <a:t>XXXXXXXXXXXXXXXXXXXXXXXXXXXXXXXXXXXXXXXXXXXXXXXXXXXXXXXXXXXXXXXX</a:t>
            </a:r>
          </a:p>
          <a:p>
            <a:pPr lvl="0" eaLnBrk="1" latinLnBrk="0" hangingPunct="1"/>
            <a:r>
              <a:rPr lang="es-ES" dirty="0"/>
              <a:t>AUTORIDAD PORTUARIA QUE LO DESARROLLA: </a:t>
            </a:r>
            <a:r>
              <a:rPr lang="es-ES" dirty="0" err="1"/>
              <a:t>Xxxxxx</a:t>
            </a:r>
            <a:r>
              <a:rPr lang="es-ES" dirty="0"/>
              <a:t> </a:t>
            </a:r>
            <a:r>
              <a:rPr lang="es-ES" dirty="0" err="1"/>
              <a:t>XxXXX</a:t>
            </a:r>
            <a:endParaRPr lang="es-ES" dirty="0"/>
          </a:p>
        </p:txBody>
      </p:sp>
      <p:sp>
        <p:nvSpPr>
          <p:cNvPr id="16" name="Content Placeholder 2"/>
          <p:cNvSpPr>
            <a:spLocks noGrp="1"/>
          </p:cNvSpPr>
          <p:nvPr>
            <p:ph idx="15" hasCustomPrompt="1"/>
          </p:nvPr>
        </p:nvSpPr>
        <p:spPr>
          <a:xfrm>
            <a:off x="6084168" y="908720"/>
            <a:ext cx="2952329" cy="1909780"/>
          </a:xfrm>
        </p:spPr>
        <p:txBody>
          <a:bodyPr/>
          <a:lstStyle>
            <a:lvl1pPr eaLnBrk="1" latinLnBrk="0" hangingPunct="1">
              <a:defRPr kumimoji="0" lang="es-ES" sz="1400" baseline="0">
                <a:solidFill>
                  <a:schemeClr val="tx1"/>
                </a:solidFill>
              </a:defRPr>
            </a:lvl1pPr>
            <a:lvl2pPr eaLnBrk="1" latinLnBrk="0" hangingPunct="1">
              <a:defRPr kumimoji="0" lang="es-ES" sz="1400">
                <a:solidFill>
                  <a:schemeClr val="tx1"/>
                </a:solidFill>
              </a:defRPr>
            </a:lvl2pPr>
            <a:lvl3pPr eaLnBrk="1" latinLnBrk="0" hangingPunct="1">
              <a:defRPr kumimoji="0" lang="es-ES" sz="1400">
                <a:solidFill>
                  <a:schemeClr val="tx1">
                    <a:lumMod val="75000"/>
                    <a:lumOff val="25000"/>
                  </a:schemeClr>
                </a:solidFill>
              </a:defRPr>
            </a:lvl3pPr>
            <a:lvl4pPr eaLnBrk="1" latinLnBrk="0" hangingPunct="1">
              <a:defRPr kumimoji="0" lang="es-ES" sz="1400">
                <a:solidFill>
                  <a:schemeClr val="tx1">
                    <a:lumMod val="75000"/>
                    <a:lumOff val="25000"/>
                  </a:schemeClr>
                </a:solidFill>
              </a:defRPr>
            </a:lvl4pPr>
            <a:lvl5pPr eaLnBrk="1" latinLnBrk="0" hangingPunct="1">
              <a:defRPr kumimoji="0" lang="es-ES" sz="1400">
                <a:solidFill>
                  <a:schemeClr val="tx1">
                    <a:lumMod val="75000"/>
                    <a:lumOff val="25000"/>
                  </a:schemeClr>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FOTO SIGNIFICATIVA</a:t>
            </a:r>
          </a:p>
        </p:txBody>
      </p:sp>
      <p:sp>
        <p:nvSpPr>
          <p:cNvPr id="17" name="Content Placeholder 2"/>
          <p:cNvSpPr>
            <a:spLocks noGrp="1"/>
          </p:cNvSpPr>
          <p:nvPr>
            <p:ph idx="16"/>
          </p:nvPr>
        </p:nvSpPr>
        <p:spPr>
          <a:xfrm>
            <a:off x="139495" y="5157192"/>
            <a:ext cx="8866857" cy="1368152"/>
          </a:xfrm>
        </p:spPr>
        <p:txBody>
          <a:bodyPr/>
          <a:lstStyle>
            <a:lvl1pPr algn="just" eaLnBrk="1" latinLnBrk="0" hangingPunct="1">
              <a:defRPr kumimoji="0" lang="es-ES" sz="1400" baseline="0">
                <a:solidFill>
                  <a:schemeClr val="tx1"/>
                </a:solidFill>
              </a:defRPr>
            </a:lvl1pPr>
            <a:lvl2pPr marL="468000" algn="just" eaLnBrk="1" latinLnBrk="0" hangingPunct="1">
              <a:defRPr kumimoji="0" lang="es-ES" sz="1400">
                <a:solidFill>
                  <a:schemeClr val="tx1"/>
                </a:solidFill>
              </a:defRPr>
            </a:lvl2pPr>
            <a:lvl3pPr eaLnBrk="1" latinLnBrk="0" hangingPunct="1">
              <a:defRPr kumimoji="0" lang="es-ES" sz="1400">
                <a:solidFill>
                  <a:schemeClr val="tx1">
                    <a:lumMod val="75000"/>
                    <a:lumOff val="25000"/>
                  </a:schemeClr>
                </a:solidFill>
              </a:defRPr>
            </a:lvl3pPr>
            <a:lvl4pPr eaLnBrk="1" latinLnBrk="0" hangingPunct="1">
              <a:defRPr kumimoji="0" lang="es-ES" sz="1400">
                <a:solidFill>
                  <a:schemeClr val="tx1">
                    <a:lumMod val="75000"/>
                    <a:lumOff val="25000"/>
                  </a:schemeClr>
                </a:solidFill>
              </a:defRPr>
            </a:lvl4pPr>
            <a:lvl5pPr eaLnBrk="1" latinLnBrk="0" hangingPunct="1">
              <a:defRPr kumimoji="0" lang="es-ES" sz="1400">
                <a:solidFill>
                  <a:schemeClr val="tx1">
                    <a:lumMod val="75000"/>
                    <a:lumOff val="25000"/>
                  </a:schemeClr>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Haga clic para modificar el estilo de texto del patrón</a:t>
            </a:r>
          </a:p>
          <a:p>
            <a:pPr lvl="1" eaLnBrk="1" latinLnBrk="0" hangingPunct="1"/>
            <a:r>
              <a:rPr lang="es-ES" dirty="0"/>
              <a:t>Segundo nivel</a:t>
            </a:r>
          </a:p>
        </p:txBody>
      </p:sp>
      <p:sp>
        <p:nvSpPr>
          <p:cNvPr id="18" name="Content Placeholder 2"/>
          <p:cNvSpPr>
            <a:spLocks noGrp="1"/>
          </p:cNvSpPr>
          <p:nvPr>
            <p:ph idx="17" hasCustomPrompt="1"/>
          </p:nvPr>
        </p:nvSpPr>
        <p:spPr>
          <a:xfrm>
            <a:off x="3326096" y="2927564"/>
            <a:ext cx="5688632" cy="2053796"/>
          </a:xfrm>
        </p:spPr>
        <p:txBody>
          <a:bodyPr/>
          <a:lstStyle>
            <a:lvl1pPr marL="0" indent="0" algn="just" eaLnBrk="1" latinLnBrk="0" hangingPunct="1">
              <a:buNone/>
              <a:defRPr kumimoji="0" lang="es-ES" sz="1400" baseline="0">
                <a:solidFill>
                  <a:schemeClr val="bg1"/>
                </a:solidFill>
              </a:defRPr>
            </a:lvl1pPr>
            <a:lvl2pPr marL="360000" algn="just" eaLnBrk="1" latinLnBrk="0" hangingPunct="1">
              <a:defRPr kumimoji="0" lang="es-ES" sz="1400" baseline="0">
                <a:solidFill>
                  <a:schemeClr val="bg1"/>
                </a:solidFill>
              </a:defRPr>
            </a:lvl2pPr>
            <a:lvl3pPr eaLnBrk="1" latinLnBrk="0" hangingPunct="1">
              <a:defRPr kumimoji="0" lang="es-ES" sz="1400">
                <a:solidFill>
                  <a:schemeClr val="tx1">
                    <a:lumMod val="75000"/>
                    <a:lumOff val="25000"/>
                  </a:schemeClr>
                </a:solidFill>
              </a:defRPr>
            </a:lvl3pPr>
            <a:lvl4pPr eaLnBrk="1" latinLnBrk="0" hangingPunct="1">
              <a:defRPr kumimoji="0" lang="es-ES" sz="1400">
                <a:solidFill>
                  <a:schemeClr val="tx1">
                    <a:lumMod val="75000"/>
                    <a:lumOff val="25000"/>
                  </a:schemeClr>
                </a:solidFill>
              </a:defRPr>
            </a:lvl4pPr>
            <a:lvl5pPr eaLnBrk="1" latinLnBrk="0" hangingPunct="1">
              <a:defRPr kumimoji="0" lang="es-ES" sz="1400">
                <a:solidFill>
                  <a:schemeClr val="tx1">
                    <a:lumMod val="75000"/>
                    <a:lumOff val="25000"/>
                  </a:schemeClr>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MOTIVACIÓN</a:t>
            </a:r>
          </a:p>
          <a:p>
            <a:pPr lvl="1" eaLnBrk="1" latinLnBrk="0" hangingPunct="1"/>
            <a:r>
              <a:rPr lang="es-ES" dirty="0"/>
              <a:t>XXXXXXX   XXXXXX</a:t>
            </a:r>
          </a:p>
        </p:txBody>
      </p:sp>
      <p:sp>
        <p:nvSpPr>
          <p:cNvPr id="19" name="Content Placeholder 2"/>
          <p:cNvSpPr>
            <a:spLocks noGrp="1"/>
          </p:cNvSpPr>
          <p:nvPr>
            <p:ph idx="18" hasCustomPrompt="1"/>
          </p:nvPr>
        </p:nvSpPr>
        <p:spPr>
          <a:xfrm>
            <a:off x="160991" y="2924944"/>
            <a:ext cx="3024336" cy="2053796"/>
          </a:xfrm>
        </p:spPr>
        <p:txBody>
          <a:bodyPr/>
          <a:lstStyle>
            <a:lvl1pPr algn="just" eaLnBrk="1" latinLnBrk="0" hangingPunct="1">
              <a:defRPr kumimoji="0" lang="es-ES" sz="1400" baseline="0">
                <a:solidFill>
                  <a:schemeClr val="bg1"/>
                </a:solidFill>
              </a:defRPr>
            </a:lvl1pPr>
            <a:lvl2pPr marL="457200" indent="0" algn="just" eaLnBrk="1" latinLnBrk="0" hangingPunct="1">
              <a:buNone/>
              <a:defRPr kumimoji="0" lang="es-ES" sz="1400">
                <a:solidFill>
                  <a:schemeClr val="bg1"/>
                </a:solidFill>
              </a:defRPr>
            </a:lvl2pPr>
            <a:lvl3pPr eaLnBrk="1" latinLnBrk="0" hangingPunct="1">
              <a:defRPr kumimoji="0" lang="es-ES" sz="1400">
                <a:solidFill>
                  <a:schemeClr val="tx1">
                    <a:lumMod val="75000"/>
                    <a:lumOff val="25000"/>
                  </a:schemeClr>
                </a:solidFill>
              </a:defRPr>
            </a:lvl3pPr>
            <a:lvl4pPr eaLnBrk="1" latinLnBrk="0" hangingPunct="1">
              <a:defRPr kumimoji="0" lang="es-ES" sz="1400">
                <a:solidFill>
                  <a:schemeClr val="tx1">
                    <a:lumMod val="75000"/>
                    <a:lumOff val="25000"/>
                  </a:schemeClr>
                </a:solidFill>
              </a:defRPr>
            </a:lvl4pPr>
            <a:lvl5pPr eaLnBrk="1" latinLnBrk="0" hangingPunct="1">
              <a:defRPr kumimoji="0" lang="es-ES" sz="1400">
                <a:solidFill>
                  <a:schemeClr val="tx1">
                    <a:lumMod val="75000"/>
                    <a:lumOff val="25000"/>
                  </a:schemeClr>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FECHAS DE IMPLANTACIÓN</a:t>
            </a:r>
          </a:p>
          <a:p>
            <a:pPr lvl="0" eaLnBrk="1" latinLnBrk="0" hangingPunct="1"/>
            <a:r>
              <a:rPr lang="es-ES" dirty="0"/>
              <a:t>PRESUPUESTO: </a:t>
            </a:r>
          </a:p>
          <a:p>
            <a:pPr lvl="0" eaLnBrk="1" latinLnBrk="0" hangingPunct="1"/>
            <a:r>
              <a:rPr lang="es-ES" dirty="0"/>
              <a:t>BENEFICIOS:</a:t>
            </a:r>
          </a:p>
          <a:p>
            <a:pPr lvl="1" eaLnBrk="1" latinLnBrk="0" hangingPunct="1"/>
            <a:r>
              <a:rPr lang="es-ES" dirty="0"/>
              <a:t>XXXXXXXX</a:t>
            </a:r>
          </a:p>
        </p:txBody>
      </p:sp>
      <p:pic>
        <p:nvPicPr>
          <p:cNvPr id="2" name="Picture 2" descr="Inicio"/>
          <p:cNvPicPr>
            <a:picLocks noChangeAspect="1" noChangeArrowheads="1"/>
          </p:cNvPicPr>
          <p:nvPr userDrawn="1"/>
        </p:nvPicPr>
        <p:blipFill rotWithShape="1">
          <a:blip r:embed="rId5" cstate="email">
            <a:extLst>
              <a:ext uri="{28A0092B-C50C-407E-A947-70E740481C1C}">
                <a14:useLocalDpi xmlns:a14="http://schemas.microsoft.com/office/drawing/2010/main" val="0"/>
              </a:ext>
            </a:extLst>
          </a:blip>
          <a:srcRect/>
          <a:stretch/>
        </p:blipFill>
        <p:spPr bwMode="auto">
          <a:xfrm>
            <a:off x="125750" y="99273"/>
            <a:ext cx="1356873" cy="77638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2555775" y="6566643"/>
            <a:ext cx="3650885" cy="365125"/>
          </a:xfrm>
        </p:spPr>
        <p:txBody>
          <a:bodyPr/>
          <a:lstStyle>
            <a:lvl1pPr eaLnBrk="1" latinLnBrk="0" hangingPunct="1">
              <a:defRPr kumimoji="0" lang="es-ES">
                <a:solidFill>
                  <a:schemeClr val="tx1"/>
                </a:solidFill>
              </a:defRPr>
            </a:lvl1pPr>
          </a:lstStyle>
          <a:p>
            <a:r>
              <a:rPr lang="es-ES" dirty="0"/>
              <a:t>COTEMA (COMITÉ TÉCNICO MEDIAMBIENTAL)</a:t>
            </a:r>
          </a:p>
        </p:txBody>
      </p:sp>
      <p:sp>
        <p:nvSpPr>
          <p:cNvPr id="6" name="Slide Number Placeholder 5"/>
          <p:cNvSpPr>
            <a:spLocks noGrp="1"/>
          </p:cNvSpPr>
          <p:nvPr>
            <p:ph type="sldNum" sz="quarter" idx="12"/>
          </p:nvPr>
        </p:nvSpPr>
        <p:spPr>
          <a:xfrm>
            <a:off x="7020272" y="6556824"/>
            <a:ext cx="2133600" cy="365125"/>
          </a:xfrm>
        </p:spPr>
        <p:txBody>
          <a:bodyPr/>
          <a:lstStyle>
            <a:lvl1pPr eaLnBrk="1" latinLnBrk="0" hangingPunct="1">
              <a:defRPr kumimoji="0" lang="es-ES">
                <a:solidFill>
                  <a:schemeClr val="tx1"/>
                </a:solidFill>
              </a:defRPr>
            </a:lvl1pPr>
          </a:lstStyle>
          <a:p>
            <a:fld id="{240D5ECE-8B49-45CD-BE81-EF81920D1969}"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contenid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80" y="76200"/>
            <a:ext cx="8403020" cy="685800"/>
          </a:xfrm>
        </p:spPr>
        <p:txBody>
          <a:bodyPr anchor="ctr" anchorCtr="0">
            <a:normAutofit/>
          </a:bodyPr>
          <a:lstStyle>
            <a:lvl1pPr algn="l" eaLnBrk="1" latinLnBrk="0" hangingPunct="1">
              <a:defRPr kumimoji="0" lang="es-ES" sz="3000" b="0">
                <a:solidFill>
                  <a:schemeClr val="tx1">
                    <a:lumMod val="85000"/>
                    <a:lumOff val="15000"/>
                  </a:schemeClr>
                </a:solidFill>
              </a:defRPr>
            </a:lvl1pPr>
          </a:lstStyle>
          <a:p>
            <a:pPr eaLnBrk="1" latinLnBrk="0" hangingPunct="1"/>
            <a:r>
              <a:rPr lang="es-ES"/>
              <a:t>Haga clic para modificar el estilo de título del patrón</a:t>
            </a:r>
            <a:endParaRPr/>
          </a:p>
        </p:txBody>
      </p:sp>
      <p:sp>
        <p:nvSpPr>
          <p:cNvPr id="3" name="Content Placeholder 2"/>
          <p:cNvSpPr>
            <a:spLocks noGrp="1"/>
          </p:cNvSpPr>
          <p:nvPr>
            <p:ph idx="1"/>
          </p:nvPr>
        </p:nvSpPr>
        <p:spPr/>
        <p:txBody>
          <a:bodyPr/>
          <a:lstStyle>
            <a:lvl1pPr eaLnBrk="1" latinLnBrk="0" hangingPunct="1">
              <a:defRPr kumimoji="0" lang="es-ES">
                <a:solidFill>
                  <a:schemeClr val="tx1">
                    <a:lumMod val="85000"/>
                    <a:lumOff val="15000"/>
                  </a:schemeClr>
                </a:solidFill>
              </a:defRPr>
            </a:lvl1pPr>
            <a:lvl2pPr eaLnBrk="1" latinLnBrk="0" hangingPunct="1">
              <a:defRPr kumimoji="0" lang="es-ES">
                <a:solidFill>
                  <a:schemeClr val="tx1">
                    <a:lumMod val="85000"/>
                    <a:lumOff val="15000"/>
                  </a:schemeClr>
                </a:solidFill>
              </a:defRPr>
            </a:lvl2pPr>
            <a:lvl3pPr eaLnBrk="1" latinLnBrk="0" hangingPunct="1">
              <a:defRPr kumimoji="0" lang="es-ES">
                <a:solidFill>
                  <a:schemeClr val="tx1">
                    <a:lumMod val="85000"/>
                    <a:lumOff val="15000"/>
                  </a:schemeClr>
                </a:solidFill>
              </a:defRPr>
            </a:lvl3pPr>
            <a:lvl4pPr eaLnBrk="1" latinLnBrk="0" hangingPunct="1">
              <a:defRPr kumimoji="0" lang="es-ES">
                <a:solidFill>
                  <a:schemeClr val="tx1">
                    <a:lumMod val="85000"/>
                    <a:lumOff val="15000"/>
                  </a:schemeClr>
                </a:solidFill>
              </a:defRPr>
            </a:lvl4pPr>
            <a:lvl5pPr eaLnBrk="1" latinLnBrk="0" hangingPunct="1">
              <a:defRPr kumimoji="0" lang="es-ES">
                <a:solidFill>
                  <a:schemeClr val="tx1">
                    <a:lumMod val="85000"/>
                    <a:lumOff val="15000"/>
                  </a:schemeClr>
                </a:solidFill>
              </a:defRPr>
            </a:lvl5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sp>
        <p:nvSpPr>
          <p:cNvPr id="4" name="Date Placeholder 3"/>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5" name="Footer Placeholder 4"/>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r>
              <a:rPr kumimoji="0" lang="es-ES"/>
              <a:t>COTEMA (COMITÉ TÉCNICO MEDIAMBIENTAL)</a:t>
            </a:r>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pPr/>
              <a:t>‹Nº›</a:t>
            </a:fld>
            <a:endParaRPr kumimoji="0" lang="es-ES"/>
          </a:p>
        </p:txBody>
      </p:sp>
      <p:pic>
        <p:nvPicPr>
          <p:cNvPr id="8" name="Picture 10"/>
          <p:cNvPicPr>
            <a:picLocks/>
          </p:cNvPicPr>
          <p:nvPr userDrawn="1"/>
        </p:nvPicPr>
        <p:blipFill>
          <a:blip r:embed="rId3" cstate="print"/>
          <a:stretch>
            <a:fillRect/>
          </a:stretch>
        </p:blipFill>
        <p:spPr>
          <a:xfrm>
            <a:off x="62415" y="5148024"/>
            <a:ext cx="9098280" cy="173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r>
              <a:rPr kumimoji="0" lang="es-ES"/>
              <a:t>COTEMA (COMITÉ TÉCNICO MEDIAMBIENTAL)</a:t>
            </a:r>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lang="es-ES"/>
            </a:lvl1pPr>
          </a:lstStyle>
          <a:p>
            <a:pPr eaLnBrk="1" latinLnBrk="0" hangingPunct="1"/>
            <a:r>
              <a:rPr lang="es-ES"/>
              <a:t>Haga clic para modificar el estilo de título del patrón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ítulo con texto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lang="es-ES">
                <a:solidFill>
                  <a:schemeClr val="bg1"/>
                </a:solidFill>
              </a:defRPr>
            </a:lvl1pPr>
          </a:lstStyle>
          <a:p>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bg1"/>
                </a:solidFill>
              </a:defRPr>
            </a:lvl1pPr>
          </a:lstStyle>
          <a:p>
            <a:r>
              <a:rPr kumimoji="0" lang="es-ES"/>
              <a:t>COTEMA (COMITÉ TÉCNICO MEDIAMBIENTAL)</a:t>
            </a:r>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es-ES" sz="4000" kern="1200">
                <a:solidFill>
                  <a:schemeClr val="bg1"/>
                </a:solidFill>
                <a:latin typeface="+mn-lt"/>
                <a:ea typeface="+mn-ea"/>
                <a:cs typeface="+mn-cs"/>
              </a:defRPr>
            </a:lvl1pPr>
          </a:lstStyle>
          <a:p>
            <a:pPr eaLnBrk="1" latinLnBrk="0" hangingPunct="1"/>
            <a:r>
              <a:rPr lang="es-ES"/>
              <a:t>Haga clic para modificar el estilo de título del patrón</a:t>
            </a:r>
            <a:endParaRPr/>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eaLnBrk="1" latinLnBrk="0" hangingPunct="1">
              <a:buNone/>
              <a:defRPr kumimoji="0" lang="es-ES" sz="1800" b="1" kern="1200">
                <a:solidFill>
                  <a:schemeClr val="bg1">
                    <a:lumMod val="65000"/>
                  </a:schemeClr>
                </a:solidFill>
                <a:latin typeface="Calibri" pitchFamily="34" charset="0"/>
                <a:ea typeface="+mn-ea"/>
                <a:cs typeface="+mn-cs"/>
              </a:defRPr>
            </a:lvl1pPr>
          </a:lstStyle>
          <a:p>
            <a:pPr lvl="0"/>
            <a:r>
              <a:rPr kumimoji="0" lang="es-ES" dirty="0"/>
              <a:t>Haga clic para modificar el estilo de subtítulo del patrón</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ido con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63888" y="476672"/>
            <a:ext cx="5544616" cy="5832648"/>
          </a:xfrm>
        </p:spPr>
        <p:txBody>
          <a:bodyPr/>
          <a:lstStyle>
            <a:lvl1pPr algn="just" eaLnBrk="1" latinLnBrk="0" hangingPunct="1">
              <a:defRPr kumimoji="0" lang="es-ES" sz="1400">
                <a:solidFill>
                  <a:schemeClr val="bg1"/>
                </a:solidFill>
              </a:defRPr>
            </a:lvl1pPr>
            <a:lvl2pPr algn="just" eaLnBrk="1" latinLnBrk="0" hangingPunct="1">
              <a:defRPr kumimoji="0" lang="es-ES" sz="1400">
                <a:solidFill>
                  <a:schemeClr val="bg1"/>
                </a:solidFill>
              </a:defRPr>
            </a:lvl2pPr>
            <a:lvl3pPr algn="just" eaLnBrk="1" latinLnBrk="0" hangingPunct="1">
              <a:defRPr kumimoji="0" lang="es-ES" sz="1400">
                <a:solidFill>
                  <a:schemeClr val="bg1"/>
                </a:solidFill>
              </a:defRPr>
            </a:lvl3pPr>
            <a:lvl4pPr algn="just" eaLnBrk="1" latinLnBrk="0" hangingPunct="1">
              <a:defRPr kumimoji="0" lang="es-ES" sz="1400">
                <a:solidFill>
                  <a:schemeClr val="bg1"/>
                </a:solidFill>
              </a:defRPr>
            </a:lvl4pPr>
            <a:lvl5pPr algn="just" eaLnBrk="1" latinLnBrk="0" hangingPunct="1">
              <a:defRPr kumimoji="0" lang="es-ES" sz="14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DESARROLLO 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sp>
        <p:nvSpPr>
          <p:cNvPr id="6" name="Footer Placeholder 5"/>
          <p:cNvSpPr>
            <a:spLocks noGrp="1"/>
          </p:cNvSpPr>
          <p:nvPr>
            <p:ph type="ftr" sz="quarter" idx="11"/>
          </p:nvPr>
        </p:nvSpPr>
        <p:spPr>
          <a:xfrm>
            <a:off x="3563888" y="6381328"/>
            <a:ext cx="5400600" cy="365125"/>
          </a:xfrm>
        </p:spPr>
        <p:txBody>
          <a:bodyPr/>
          <a:lstStyle>
            <a:lvl1pPr eaLnBrk="1" latinLnBrk="0" hangingPunct="1">
              <a:defRPr kumimoji="0" lang="es-ES">
                <a:solidFill>
                  <a:schemeClr val="bg1"/>
                </a:solidFill>
              </a:defRPr>
            </a:lvl1pPr>
          </a:lstStyle>
          <a:p>
            <a:r>
              <a:rPr lang="es-ES"/>
              <a:t>COTEMA (COMITÉ TÉCNICO MEDIAMBIENTAL)</a:t>
            </a:r>
            <a:endParaRPr lang="es-ES" dirty="0"/>
          </a:p>
        </p:txBody>
      </p:sp>
      <p:sp>
        <p:nvSpPr>
          <p:cNvPr id="9" name="Text Placeholder 15"/>
          <p:cNvSpPr>
            <a:spLocks noGrp="1"/>
          </p:cNvSpPr>
          <p:nvPr>
            <p:ph type="body" sz="quarter" idx="14" hasCustomPrompt="1"/>
          </p:nvPr>
        </p:nvSpPr>
        <p:spPr>
          <a:xfrm>
            <a:off x="3491880" y="7707"/>
            <a:ext cx="5652120" cy="381000"/>
          </a:xfrm>
        </p:spPr>
        <p:txBody>
          <a:bodyPr>
            <a:normAutofit/>
          </a:bodyPr>
          <a:lstStyle>
            <a:lvl1pPr algn="l" eaLnBrk="1" latinLnBrk="0" hangingPunct="1">
              <a:buNone/>
              <a:defRPr kumimoji="0" lang="es-ES" sz="1800" b="1" kern="1200">
                <a:solidFill>
                  <a:schemeClr val="tx1">
                    <a:lumMod val="75000"/>
                    <a:lumOff val="25000"/>
                  </a:schemeClr>
                </a:solidFill>
                <a:latin typeface="Calibri" pitchFamily="34" charset="0"/>
                <a:ea typeface="+mn-ea"/>
                <a:cs typeface="+mn-cs"/>
              </a:defRPr>
            </a:lvl1pPr>
          </a:lstStyle>
          <a:p>
            <a:pPr lvl="0"/>
            <a:r>
              <a:rPr kumimoji="0" lang="es-ES" dirty="0"/>
              <a:t>En qué consiste el proyecto:</a:t>
            </a:r>
          </a:p>
        </p:txBody>
      </p:sp>
      <p:sp>
        <p:nvSpPr>
          <p:cNvPr id="10" name="Content Placeholder 2"/>
          <p:cNvSpPr>
            <a:spLocks noGrp="1"/>
          </p:cNvSpPr>
          <p:nvPr>
            <p:ph idx="15" hasCustomPrompt="1"/>
          </p:nvPr>
        </p:nvSpPr>
        <p:spPr>
          <a:xfrm>
            <a:off x="107504" y="548680"/>
            <a:ext cx="3240360" cy="3816424"/>
          </a:xfrm>
        </p:spPr>
        <p:txBody>
          <a:bodyPr/>
          <a:lstStyle>
            <a:lvl1pPr eaLnBrk="1" latinLnBrk="0" hangingPunct="1">
              <a:defRPr kumimoji="0" lang="es-ES" sz="1400">
                <a:solidFill>
                  <a:schemeClr val="bg1"/>
                </a:solidFill>
              </a:defRPr>
            </a:lvl1pPr>
            <a:lvl2pPr eaLnBrk="1" latinLnBrk="0" hangingPunct="1">
              <a:defRPr kumimoji="0" lang="es-ES" sz="1400">
                <a:solidFill>
                  <a:schemeClr val="bg1"/>
                </a:solidFill>
              </a:defRPr>
            </a:lvl2pPr>
            <a:lvl3pPr eaLnBrk="1" latinLnBrk="0" hangingPunct="1">
              <a:defRPr kumimoji="0" lang="es-ES" sz="1400">
                <a:solidFill>
                  <a:schemeClr val="bg1"/>
                </a:solidFill>
              </a:defRPr>
            </a:lvl3pPr>
            <a:lvl4pPr eaLnBrk="1" latinLnBrk="0" hangingPunct="1">
              <a:defRPr kumimoji="0" lang="es-ES" sz="1400">
                <a:solidFill>
                  <a:schemeClr val="bg1"/>
                </a:solidFill>
              </a:defRPr>
            </a:lvl4pPr>
            <a:lvl5pPr eaLnBrk="1" latinLnBrk="0" hangingPunct="1">
              <a:defRPr kumimoji="0" lang="es-ES" sz="14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DESARROLLO 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dirty="0"/>
          </a:p>
        </p:txBody>
      </p:sp>
      <p:pic>
        <p:nvPicPr>
          <p:cNvPr id="11" name="Picture 10"/>
          <p:cNvPicPr>
            <a:picLocks/>
          </p:cNvPicPr>
          <p:nvPr userDrawn="1"/>
        </p:nvPicPr>
        <p:blipFill>
          <a:blip r:embed="rId3" cstate="print"/>
          <a:stretch>
            <a:fillRect/>
          </a:stretch>
        </p:blipFill>
        <p:spPr>
          <a:xfrm>
            <a:off x="10634" y="4322572"/>
            <a:ext cx="3420000" cy="2520280"/>
          </a:xfrm>
          <a:prstGeom prst="rect">
            <a:avLst/>
          </a:prstGeom>
        </p:spPr>
      </p:pic>
      <p:sp>
        <p:nvSpPr>
          <p:cNvPr id="12" name="Content Placeholder 2"/>
          <p:cNvSpPr>
            <a:spLocks noGrp="1"/>
          </p:cNvSpPr>
          <p:nvPr>
            <p:ph idx="16" hasCustomPrompt="1"/>
          </p:nvPr>
        </p:nvSpPr>
        <p:spPr>
          <a:xfrm>
            <a:off x="107504" y="4797152"/>
            <a:ext cx="3240360" cy="1944216"/>
          </a:xfrm>
        </p:spPr>
        <p:txBody>
          <a:bodyPr/>
          <a:lstStyle>
            <a:lvl1pPr algn="just" eaLnBrk="1" latinLnBrk="0" hangingPunct="1">
              <a:defRPr kumimoji="0" lang="es-ES" sz="1400" baseline="0">
                <a:solidFill>
                  <a:schemeClr val="bg1"/>
                </a:solidFill>
              </a:defRPr>
            </a:lvl1pPr>
            <a:lvl2pPr eaLnBrk="1" latinLnBrk="0" hangingPunct="1">
              <a:defRPr kumimoji="0" lang="es-ES" sz="1400">
                <a:solidFill>
                  <a:schemeClr val="bg1"/>
                </a:solidFill>
              </a:defRPr>
            </a:lvl2pPr>
            <a:lvl3pPr eaLnBrk="1" latinLnBrk="0" hangingPunct="1">
              <a:defRPr kumimoji="0" lang="es-ES" sz="1400">
                <a:solidFill>
                  <a:schemeClr val="bg1"/>
                </a:solidFill>
              </a:defRPr>
            </a:lvl3pPr>
            <a:lvl4pPr eaLnBrk="1" latinLnBrk="0" hangingPunct="1">
              <a:defRPr kumimoji="0" lang="es-ES" sz="1400">
                <a:solidFill>
                  <a:schemeClr val="bg1"/>
                </a:solidFill>
              </a:defRPr>
            </a:lvl4pPr>
            <a:lvl5pPr eaLnBrk="1" latinLnBrk="0" hangingPunct="1">
              <a:defRPr kumimoji="0" lang="es-ES" sz="1400">
                <a:solidFill>
                  <a:schemeClr val="bg1"/>
                </a:solidFill>
              </a:defRPr>
            </a:lvl5pPr>
            <a:lvl6pPr eaLnBrk="1" latinLnBrk="0" hangingPunct="1">
              <a:defRPr kumimoji="0" lang="es-ES" sz="2000"/>
            </a:lvl6pPr>
            <a:lvl7pPr eaLnBrk="1" latinLnBrk="0" hangingPunct="1">
              <a:defRPr kumimoji="0" lang="es-ES" sz="2000"/>
            </a:lvl7pPr>
            <a:lvl8pPr eaLnBrk="1" latinLnBrk="0" hangingPunct="1">
              <a:defRPr kumimoji="0" lang="es-ES" sz="2000"/>
            </a:lvl8pPr>
            <a:lvl9pPr eaLnBrk="1" latinLnBrk="0" hangingPunct="1">
              <a:defRPr kumimoji="0" lang="es-ES" sz="2000"/>
            </a:lvl9pPr>
          </a:lstStyle>
          <a:p>
            <a:pPr lvl="0" eaLnBrk="1" latinLnBrk="0" hangingPunct="1"/>
            <a:r>
              <a:rPr lang="es-ES" dirty="0"/>
              <a:t>CONCLUSIONES: </a:t>
            </a:r>
            <a:endParaRPr dirty="0"/>
          </a:p>
        </p:txBody>
      </p:sp>
      <p:sp>
        <p:nvSpPr>
          <p:cNvPr id="4" name="Marcador de fecha 3"/>
          <p:cNvSpPr>
            <a:spLocks noGrp="1"/>
          </p:cNvSpPr>
          <p:nvPr>
            <p:ph type="dt" sz="half" idx="17"/>
          </p:nvPr>
        </p:nvSpPr>
        <p:spPr/>
        <p:txBody>
          <a:bodyPr/>
          <a:lstStyle/>
          <a:p>
            <a:endParaRPr kumimoji="0" lang="es-ES"/>
          </a:p>
        </p:txBody>
      </p:sp>
      <p:sp>
        <p:nvSpPr>
          <p:cNvPr id="5" name="Marcador de número de diapositiva 4"/>
          <p:cNvSpPr>
            <a:spLocks noGrp="1"/>
          </p:cNvSpPr>
          <p:nvPr>
            <p:ph type="sldNum" sz="quarter" idx="18"/>
          </p:nvPr>
        </p:nvSpPr>
        <p:spPr>
          <a:xfrm>
            <a:off x="8172400" y="6376243"/>
            <a:ext cx="936104" cy="365125"/>
          </a:xfrm>
        </p:spPr>
        <p:txBody>
          <a:bodyPr/>
          <a:lstStyle/>
          <a:p>
            <a:fld id="{240D5ECE-8B49-45CD-BE81-EF81920D1969}" type="slidenum">
              <a:rPr lang="es-ES" smtClean="0"/>
              <a:pPr/>
              <a:t>‹Nº›</a:t>
            </a:fld>
            <a:endParaRPr kumimoji="0"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s-ES">
              <a:solidFill>
                <a:srgbClr val="F47F28"/>
              </a:solidFill>
            </a:endParaRPr>
          </a:p>
        </p:txBody>
      </p:sp>
      <p:sp>
        <p:nvSpPr>
          <p:cNvPr id="4" name="Date Placeholder 3"/>
          <p:cNvSpPr>
            <a:spLocks noGrp="1"/>
          </p:cNvSpPr>
          <p:nvPr>
            <p:ph type="dt" sz="half" idx="10"/>
          </p:nvPr>
        </p:nvSpPr>
        <p:spPr/>
        <p:txBody>
          <a:bodyPr/>
          <a:lstStyle>
            <a:lvl1pPr eaLnBrk="1" latinLnBrk="0" hangingPunct="1">
              <a:defRPr kumimoji="0" lang="es-ES">
                <a:solidFill>
                  <a:schemeClr val="bg1"/>
                </a:solidFill>
              </a:defRPr>
            </a:lvl1pPr>
          </a:lstStyle>
          <a:p>
            <a:endParaRPr kumimoji="0" lang="es-ES"/>
          </a:p>
        </p:txBody>
      </p:sp>
      <p:sp>
        <p:nvSpPr>
          <p:cNvPr id="5" name="Footer Placeholder 4"/>
          <p:cNvSpPr>
            <a:spLocks noGrp="1"/>
          </p:cNvSpPr>
          <p:nvPr>
            <p:ph type="ftr" sz="quarter" idx="11"/>
          </p:nvPr>
        </p:nvSpPr>
        <p:spPr/>
        <p:txBody>
          <a:bodyPr/>
          <a:lstStyle>
            <a:lvl1pPr eaLnBrk="1" latinLnBrk="0" hangingPunct="1">
              <a:defRPr kumimoji="0" lang="es-ES">
                <a:solidFill>
                  <a:schemeClr val="bg1"/>
                </a:solidFill>
              </a:defRPr>
            </a:lvl1pPr>
          </a:lstStyle>
          <a:p>
            <a:r>
              <a:rPr kumimoji="0" lang="es-ES"/>
              <a:t>COTEMA (COMITÉ TÉCNICO MEDIAMBIENTAL)</a:t>
            </a:r>
          </a:p>
        </p:txBody>
      </p:sp>
      <p:sp>
        <p:nvSpPr>
          <p:cNvPr id="6" name="Slide Number Placeholder 5"/>
          <p:cNvSpPr>
            <a:spLocks noGrp="1"/>
          </p:cNvSpPr>
          <p:nvPr>
            <p:ph type="sldNum" sz="quarter" idx="12"/>
          </p:nvPr>
        </p:nvSpPr>
        <p:spPr/>
        <p:txBody>
          <a:bodyPr/>
          <a:lstStyle>
            <a:lvl1pPr eaLnBrk="1" latinLnBrk="0" hangingPunct="1">
              <a:defRPr kumimoji="0" lang="es-ES">
                <a:solidFill>
                  <a:schemeClr val="bg1"/>
                </a:solidFill>
              </a:defRPr>
            </a:lvl1pPr>
          </a:lstStyle>
          <a:p>
            <a:fld id="{240D5ECE-8B49-45CD-BE81-EF81920D1969}" type="slidenum">
              <a:pPr/>
              <a:t>‹Nº›</a:t>
            </a:fld>
            <a:endParaRPr kumimoji="0" lang="es-ES"/>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eaLnBrk="1" latinLnBrk="0" hangingPunct="1">
              <a:buNone/>
              <a:defRPr kumimoji="0" lang="es-ES" sz="2200" kern="1200">
                <a:solidFill>
                  <a:schemeClr val="tx1">
                    <a:lumMod val="75000"/>
                    <a:lumOff val="25000"/>
                  </a:schemeClr>
                </a:solidFill>
                <a:latin typeface="Calibri" pitchFamily="34" charset="0"/>
                <a:ea typeface="+mn-ea"/>
                <a:cs typeface="+mn-cs"/>
              </a:defRPr>
            </a:lvl1pPr>
          </a:lstStyle>
          <a:p>
            <a:pPr lvl="0"/>
            <a:r>
              <a:rPr kumimoji="0" lang="es-ES"/>
              <a:t>Haga clic para modificar el estilo de subtítulo del patrón</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eaLnBrk="1" latinLnBrk="0" hangingPunct="1">
              <a:defRPr kumimoji="0" lang="es-ES"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es-ES"/>
              <a:t>Haga clic para modificar el estilo de título del patrón</a:t>
            </a:r>
            <a:endParaRPr/>
          </a:p>
        </p:txBody>
      </p:sp>
    </p:spTree>
    <p:extLst>
      <p:ext uri="{BB962C8B-B14F-4D97-AF65-F5344CB8AC3E}">
        <p14:creationId xmlns:p14="http://schemas.microsoft.com/office/powerpoint/2010/main" val="414461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eaLnBrk="1" latinLnBrk="0" hangingPunct="1"/>
            <a:r>
              <a:rPr kumimoji="0" lang="es-ES"/>
              <a:t>Haga clic para modificar el estilo de título del patrón</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es-ES" sz="1200">
                <a:solidFill>
                  <a:schemeClr val="tx1">
                    <a:tint val="75000"/>
                  </a:schemeClr>
                </a:solidFill>
              </a:defRPr>
            </a:lvl1pPr>
          </a:lstStyle>
          <a:p>
            <a:endParaRPr kumimoji="0"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es-ES" sz="1200">
                <a:solidFill>
                  <a:schemeClr val="tx1">
                    <a:tint val="75000"/>
                  </a:schemeClr>
                </a:solidFill>
              </a:defRPr>
            </a:lvl1pPr>
          </a:lstStyle>
          <a:p>
            <a:r>
              <a:rPr kumimoji="0" lang="es-ES"/>
              <a:t>COTEMA (COMITÉ TÉCNICO MEDIAMBIENTAL)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es-ES" sz="1200">
                <a:solidFill>
                  <a:schemeClr val="tx1">
                    <a:tint val="75000"/>
                  </a:schemeClr>
                </a:solidFill>
              </a:defRPr>
            </a:lvl1pPr>
          </a:lstStyle>
          <a:p>
            <a:fld id="{240D5ECE-8B49-45CD-BE81-EF81920D1969}" type="slidenum">
              <a:pPr/>
              <a:t>‹Nº›</a:t>
            </a:fld>
            <a:endParaRPr kumimoji="0"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56" r:id="rId5"/>
    <p:sldLayoutId id="2147483661" r:id="rId6"/>
  </p:sldLayoutIdLst>
  <p:hf sldNum="0" hdr="0" dt="0"/>
  <p:txStyles>
    <p:titleStyle>
      <a:lvl1pPr algn="ctr" defTabSz="914400" rtl="0" eaLnBrk="1" latinLnBrk="0" hangingPunct="1">
        <a:spcBef>
          <a:spcPct val="0"/>
        </a:spcBef>
        <a:buNone/>
        <a:defRPr kumimoji="0" lang="es-ES"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es-ES"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p:bodyStyle>
    <p:otherStyle>
      <a:defPPr>
        <a:defRPr kumimoji="0" lang="es-ES"/>
      </a:defPPr>
      <a:lvl1pPr marL="0" algn="l" defTabSz="914400" rtl="0" eaLnBrk="1" latinLnBrk="0" hangingPunct="1">
        <a:defRPr kumimoji="0" lang="es-ES" sz="1800" kern="1200">
          <a:solidFill>
            <a:schemeClr val="tx1"/>
          </a:solidFill>
          <a:latin typeface="+mn-lt"/>
          <a:ea typeface="+mn-ea"/>
          <a:cs typeface="+mn-cs"/>
        </a:defRPr>
      </a:lvl1pPr>
      <a:lvl2pPr marL="457200" algn="l" defTabSz="914400" rtl="0" eaLnBrk="1" latinLnBrk="0" hangingPunct="1">
        <a:defRPr kumimoji="0" lang="es-ES" sz="1800" kern="1200">
          <a:solidFill>
            <a:schemeClr val="tx1"/>
          </a:solidFill>
          <a:latin typeface="+mn-lt"/>
          <a:ea typeface="+mn-ea"/>
          <a:cs typeface="+mn-cs"/>
        </a:defRPr>
      </a:lvl2pPr>
      <a:lvl3pPr marL="914400" algn="l" defTabSz="914400" rtl="0" eaLnBrk="1" latinLnBrk="0" hangingPunct="1">
        <a:defRPr kumimoji="0" lang="es-ES" sz="1800" kern="1200">
          <a:solidFill>
            <a:schemeClr val="tx1"/>
          </a:solidFill>
          <a:latin typeface="+mn-lt"/>
          <a:ea typeface="+mn-ea"/>
          <a:cs typeface="+mn-cs"/>
        </a:defRPr>
      </a:lvl3pPr>
      <a:lvl4pPr marL="1371600" algn="l" defTabSz="914400" rtl="0" eaLnBrk="1" latinLnBrk="0" hangingPunct="1">
        <a:defRPr kumimoji="0" lang="es-ES" sz="1800" kern="1200">
          <a:solidFill>
            <a:schemeClr val="tx1"/>
          </a:solidFill>
          <a:latin typeface="+mn-lt"/>
          <a:ea typeface="+mn-ea"/>
          <a:cs typeface="+mn-cs"/>
        </a:defRPr>
      </a:lvl4pPr>
      <a:lvl5pPr marL="1828800" algn="l" defTabSz="914400" rtl="0" eaLnBrk="1" latinLnBrk="0" hangingPunct="1">
        <a:defRPr kumimoji="0" lang="es-ES" sz="1800" kern="1200">
          <a:solidFill>
            <a:schemeClr val="tx1"/>
          </a:solidFill>
          <a:latin typeface="+mn-lt"/>
          <a:ea typeface="+mn-ea"/>
          <a:cs typeface="+mn-cs"/>
        </a:defRPr>
      </a:lvl5pPr>
      <a:lvl6pPr marL="2286000" algn="l" defTabSz="914400" rtl="0" eaLnBrk="1" latinLnBrk="0" hangingPunct="1">
        <a:defRPr kumimoji="0" lang="es-ES" sz="1800" kern="1200">
          <a:solidFill>
            <a:schemeClr val="tx1"/>
          </a:solidFill>
          <a:latin typeface="+mn-lt"/>
          <a:ea typeface="+mn-ea"/>
          <a:cs typeface="+mn-cs"/>
        </a:defRPr>
      </a:lvl6pPr>
      <a:lvl7pPr marL="2743200" algn="l" defTabSz="914400" rtl="0" eaLnBrk="1" latinLnBrk="0" hangingPunct="1">
        <a:defRPr kumimoji="0" lang="es-ES" sz="1800" kern="1200">
          <a:solidFill>
            <a:schemeClr val="tx1"/>
          </a:solidFill>
          <a:latin typeface="+mn-lt"/>
          <a:ea typeface="+mn-ea"/>
          <a:cs typeface="+mn-cs"/>
        </a:defRPr>
      </a:lvl7pPr>
      <a:lvl8pPr marL="3200400" algn="l" defTabSz="914400" rtl="0" eaLnBrk="1" latinLnBrk="0" hangingPunct="1">
        <a:defRPr kumimoji="0" lang="es-ES" sz="1800" kern="1200">
          <a:solidFill>
            <a:schemeClr val="tx1"/>
          </a:solidFill>
          <a:latin typeface="+mn-lt"/>
          <a:ea typeface="+mn-ea"/>
          <a:cs typeface="+mn-cs"/>
        </a:defRPr>
      </a:lvl8pPr>
      <a:lvl9pPr marL="3657600" algn="l" defTabSz="914400" rtl="0" eaLnBrk="1" latinLnBrk="0" hangingPunct="1">
        <a:defRPr kumimoji="0" lang="es-ES"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2.wmf"/></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1316420"/>
            <a:ext cx="4953000" cy="1416269"/>
          </a:xfrm>
        </p:spPr>
        <p:txBody>
          <a:bodyPr>
            <a:normAutofit/>
          </a:bodyPr>
          <a:lstStyle/>
          <a:p>
            <a:r>
              <a:rPr lang="es-ES" dirty="0"/>
              <a:t>¡Compartir para mejorar!</a:t>
            </a:r>
          </a:p>
        </p:txBody>
      </p:sp>
      <p:sp>
        <p:nvSpPr>
          <p:cNvPr id="5" name="Title 4"/>
          <p:cNvSpPr>
            <a:spLocks noGrp="1"/>
          </p:cNvSpPr>
          <p:nvPr>
            <p:ph type="title"/>
          </p:nvPr>
        </p:nvSpPr>
        <p:spPr>
          <a:xfrm>
            <a:off x="228600" y="3048000"/>
            <a:ext cx="7239000" cy="1828800"/>
          </a:xfrm>
        </p:spPr>
        <p:txBody>
          <a:bodyPr>
            <a:normAutofit fontScale="90000"/>
          </a:bodyPr>
          <a:lstStyle/>
          <a:p>
            <a:pPr algn="l"/>
            <a:r>
              <a:rPr lang="es-ES" sz="2400" b="0" dirty="0">
                <a:solidFill>
                  <a:srgbClr val="262626"/>
                </a:solidFill>
              </a:rPr>
              <a:t/>
            </a:r>
            <a:br>
              <a:rPr lang="es-ES" sz="2400" b="0" dirty="0">
                <a:solidFill>
                  <a:srgbClr val="262626"/>
                </a:solidFill>
              </a:rPr>
            </a:br>
            <a:r>
              <a:rPr lang="es-ES" dirty="0">
                <a:solidFill>
                  <a:prstClr val="white"/>
                </a:solidFill>
              </a:rPr>
              <a:t>FICHAS DE </a:t>
            </a:r>
            <a:r>
              <a:rPr lang="es-ES" dirty="0"/>
              <a:t>PROYECTOS DE INNOVACIÓN MEDIOAMBIENTAL EN AUTORIDADES PORTUARIAS</a:t>
            </a:r>
          </a:p>
        </p:txBody>
      </p:sp>
      <p:pic>
        <p:nvPicPr>
          <p:cNvPr id="1026" name="Picture 2" descr="Ini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964" y="188640"/>
            <a:ext cx="25146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5064" y="116632"/>
            <a:ext cx="3250751" cy="13849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s-ES" sz="2800" dirty="0">
                <a:ln w="0"/>
                <a:solidFill>
                  <a:schemeClr val="tx1"/>
                </a:solidFill>
                <a:effectLst>
                  <a:outerShdw blurRad="38100" dist="19050" dir="2700000" algn="tl" rotWithShape="0">
                    <a:schemeClr val="dk1">
                      <a:alpha val="40000"/>
                    </a:schemeClr>
                  </a:outerShdw>
                </a:effectLst>
              </a:rPr>
              <a:t>COMITÉ TÉCNICO DE  MEDIOAMBIENTE</a:t>
            </a:r>
          </a:p>
          <a:p>
            <a:pPr algn="ctr"/>
            <a:r>
              <a:rPr lang="es-ES" sz="2800" dirty="0">
                <a:ln w="0"/>
                <a:solidFill>
                  <a:schemeClr val="tx1"/>
                </a:solidFill>
                <a:effectLst>
                  <a:outerShdw blurRad="38100" dist="19050" dir="2700000" algn="tl" rotWithShape="0">
                    <a:schemeClr val="dk1">
                      <a:alpha val="40000"/>
                    </a:schemeClr>
                  </a:outerShdw>
                </a:effectLst>
              </a:rPr>
              <a:t>(COTEMA)</a:t>
            </a:r>
          </a:p>
        </p:txBody>
      </p:sp>
      <p:sp>
        <p:nvSpPr>
          <p:cNvPr id="6" name="Text Placeholder 2"/>
          <p:cNvSpPr txBox="1">
            <a:spLocks/>
          </p:cNvSpPr>
          <p:nvPr/>
        </p:nvSpPr>
        <p:spPr>
          <a:xfrm>
            <a:off x="-35709" y="4928974"/>
            <a:ext cx="8913500" cy="1632293"/>
          </a:xfrm>
          <a:prstGeom prst="rect">
            <a:avLst/>
          </a:prstGeom>
        </p:spPr>
        <p:txBody>
          <a:bodyPr vert="horz" lIns="91440" tIns="45720" rIns="91440" bIns="45720" rtlCol="0" anchor="b">
            <a:normAutofit fontScale="70000" lnSpcReduction="20000"/>
          </a:bodyPr>
          <a:lstStyle>
            <a:lvl1pPr marL="342900" indent="-342900" algn="r" defTabSz="914400" rtl="0" eaLnBrk="1" latinLnBrk="0" hangingPunct="1">
              <a:spcBef>
                <a:spcPct val="20000"/>
              </a:spcBef>
              <a:buFont typeface="Arial" pitchFamily="34" charset="0"/>
              <a:buNone/>
              <a:defRPr kumimoji="0" lang="es-ES" sz="2200" kern="120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just"/>
            <a:r>
              <a:rPr lang="es-ES" dirty="0">
                <a:solidFill>
                  <a:schemeClr val="tx1"/>
                </a:solidFill>
              </a:rPr>
              <a:t>	</a:t>
            </a:r>
            <a:r>
              <a:rPr lang="es-ES" sz="2400" dirty="0">
                <a:solidFill>
                  <a:schemeClr val="tx1"/>
                </a:solidFill>
              </a:rPr>
              <a:t>Se trata de una relación de los diez proyectos mejor valorados por el Comité Técnico de Medio Ambiente, ordenados de mayor a menor puntuación según los criterios establecidos para reconocer su marcado carácter innovador y aportación al medio ambiente.</a:t>
            </a:r>
          </a:p>
          <a:p>
            <a:pPr algn="l"/>
            <a:endParaRPr lang="es-ES" sz="1800" dirty="0">
              <a:solidFill>
                <a:schemeClr val="tx1"/>
              </a:solidFill>
            </a:endParaRPr>
          </a:p>
          <a:p>
            <a:pPr algn="l"/>
            <a:endParaRPr lang="es-ES" sz="1800" dirty="0">
              <a:solidFill>
                <a:schemeClr val="tx1"/>
              </a:solidFill>
            </a:endParaRPr>
          </a:p>
          <a:p>
            <a:pPr algn="l"/>
            <a:r>
              <a:rPr lang="es-ES" sz="1800" dirty="0">
                <a:solidFill>
                  <a:schemeClr val="tx1"/>
                </a:solidFill>
              </a:rPr>
              <a:t>	</a:t>
            </a:r>
          </a:p>
        </p:txBody>
      </p:sp>
      <p:sp>
        <p:nvSpPr>
          <p:cNvPr id="4" name="Rectángulo 3"/>
          <p:cNvSpPr/>
          <p:nvPr/>
        </p:nvSpPr>
        <p:spPr>
          <a:xfrm>
            <a:off x="7775152" y="4221088"/>
            <a:ext cx="1223412" cy="707886"/>
          </a:xfrm>
          <a:prstGeom prst="rect">
            <a:avLst/>
          </a:prstGeom>
          <a:noFill/>
        </p:spPr>
        <p:txBody>
          <a:bodyPr wrap="none" lIns="91440" tIns="45720" rIns="91440" bIns="45720">
            <a:spAutoFit/>
          </a:bodyPr>
          <a:lstStyle/>
          <a:p>
            <a:pPr algn="ctr"/>
            <a:r>
              <a:rPr lang="es-E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2017</a:t>
            </a:r>
          </a:p>
        </p:txBody>
      </p:sp>
      <p:sp>
        <p:nvSpPr>
          <p:cNvPr id="7" name="6 Marcador de pie de página"/>
          <p:cNvSpPr>
            <a:spLocks noGrp="1"/>
          </p:cNvSpPr>
          <p:nvPr>
            <p:ph type="ftr" sz="quarter" idx="11"/>
          </p:nvPr>
        </p:nvSpPr>
        <p:spPr>
          <a:xfrm>
            <a:off x="3096528" y="6448251"/>
            <a:ext cx="3320008" cy="365125"/>
          </a:xfrm>
        </p:spPr>
        <p:txBody>
          <a:bodyPr/>
          <a:lstStyle/>
          <a:p>
            <a:r>
              <a:rPr lang="es-ES" dirty="0"/>
              <a:t>COMITÉ TÉCNICO DE MEDIO AMBIENTE (</a:t>
            </a:r>
            <a:r>
              <a:rPr kumimoji="0" lang="es-ES" dirty="0"/>
              <a:t>COTEMA)</a:t>
            </a:r>
          </a:p>
        </p:txBody>
      </p:sp>
    </p:spTree>
    <p:extLst>
      <p:ext uri="{BB962C8B-B14F-4D97-AF65-F5344CB8AC3E}">
        <p14:creationId xmlns:p14="http://schemas.microsoft.com/office/powerpoint/2010/main" val="309541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idx="16"/>
          </p:nvPr>
        </p:nvSpPr>
        <p:spPr/>
        <p:txBody>
          <a:bodyPr>
            <a:normAutofit fontScale="85000" lnSpcReduction="20000"/>
          </a:bodyPr>
          <a:lstStyle/>
          <a:p>
            <a:r>
              <a:rPr lang="es-ES" dirty="0"/>
              <a:t>BENEFICIOS</a:t>
            </a:r>
          </a:p>
          <a:p>
            <a:pPr lvl="1"/>
            <a:r>
              <a:rPr lang="es-ES" dirty="0"/>
              <a:t>Reducción de la huella de carbono de los puertos.</a:t>
            </a:r>
          </a:p>
          <a:p>
            <a:pPr lvl="1"/>
            <a:r>
              <a:rPr lang="es-ES" dirty="0"/>
              <a:t>Mayor oxigenación de las aguas portuarias.</a:t>
            </a:r>
          </a:p>
          <a:p>
            <a:pPr lvl="1"/>
            <a:r>
              <a:rPr lang="es-ES" dirty="0"/>
              <a:t>Incremento de la biomasa vegetal de la zonas marinas de los puertos: nuevos hábitats.</a:t>
            </a:r>
          </a:p>
          <a:p>
            <a:pPr lvl="1"/>
            <a:r>
              <a:rPr lang="es-ES" dirty="0"/>
              <a:t>Probable incremento de la biodiversidad marina en las aguas portuarias.  </a:t>
            </a:r>
          </a:p>
          <a:p>
            <a:pPr lvl="1"/>
            <a:r>
              <a:rPr lang="es-ES" dirty="0"/>
              <a:t>Protocolo de buenas prácticas en puertos.</a:t>
            </a:r>
          </a:p>
          <a:p>
            <a:pPr lvl="1"/>
            <a:r>
              <a:rPr lang="es-ES" dirty="0"/>
              <a:t>Capacidad de diagnóstico de episodios de contaminación marina.</a:t>
            </a:r>
          </a:p>
        </p:txBody>
      </p:sp>
      <p:sp>
        <p:nvSpPr>
          <p:cNvPr id="9" name="8 Marcador de contenido"/>
          <p:cNvSpPr>
            <a:spLocks noGrp="1"/>
          </p:cNvSpPr>
          <p:nvPr>
            <p:ph idx="17"/>
          </p:nvPr>
        </p:nvSpPr>
        <p:spPr/>
        <p:txBody>
          <a:bodyPr>
            <a:normAutofit fontScale="92500"/>
          </a:bodyPr>
          <a:lstStyle/>
          <a:p>
            <a:r>
              <a:rPr lang="es-ES" dirty="0"/>
              <a:t>MOTIVACIÓN:</a:t>
            </a:r>
          </a:p>
          <a:p>
            <a:pPr lvl="1" algn="just"/>
            <a:r>
              <a:rPr lang="es-ES" dirty="0"/>
              <a:t>El aumento global de temperatura es consecuencia de la producción antrópica de gases de efecto invernadero, principalmente el CO</a:t>
            </a:r>
            <a:r>
              <a:rPr lang="es-ES" sz="1200" dirty="0"/>
              <a:t>2</a:t>
            </a:r>
            <a:r>
              <a:rPr lang="es-ES" dirty="0"/>
              <a:t>.</a:t>
            </a:r>
          </a:p>
          <a:p>
            <a:pPr lvl="1" algn="just"/>
            <a:r>
              <a:rPr lang="es-ES" dirty="0"/>
              <a:t>Aunque el transporte marítimo es el modo de transporte más respetuoso con el medio ambiente, se calcula que las emisiones de los buques aumentarán  casi un 200% en el 2050.</a:t>
            </a:r>
          </a:p>
          <a:p>
            <a:pPr lvl="1" algn="just"/>
            <a:r>
              <a:rPr lang="es-ES" dirty="0"/>
              <a:t>El Proyecto NEREIDAS está basado en la prioridad 2 de la Red </a:t>
            </a:r>
            <a:r>
              <a:rPr lang="es-ES" dirty="0" err="1"/>
              <a:t>Transeuropea</a:t>
            </a:r>
            <a:r>
              <a:rPr lang="es-ES" dirty="0"/>
              <a:t> de Transporte (TEN-T), la cual promueve tecnologías innovadoras para la reducción del CO</a:t>
            </a:r>
            <a:r>
              <a:rPr lang="es-ES" sz="1200" dirty="0"/>
              <a:t>2</a:t>
            </a:r>
            <a:r>
              <a:rPr lang="es-ES" dirty="0"/>
              <a:t> de las  infraestructuras de transporte y sus instalaciones.</a:t>
            </a:r>
          </a:p>
        </p:txBody>
      </p:sp>
      <p:sp>
        <p:nvSpPr>
          <p:cNvPr id="10" name="9 Marcador de contenido"/>
          <p:cNvSpPr>
            <a:spLocks noGrp="1"/>
          </p:cNvSpPr>
          <p:nvPr>
            <p:ph idx="18"/>
          </p:nvPr>
        </p:nvSpPr>
        <p:spPr>
          <a:xfrm>
            <a:off x="127600" y="2924944"/>
            <a:ext cx="3024336" cy="2160240"/>
          </a:xfrm>
        </p:spPr>
        <p:txBody>
          <a:bodyPr>
            <a:normAutofit fontScale="85000" lnSpcReduction="10000"/>
          </a:bodyPr>
          <a:lstStyle/>
          <a:p>
            <a:r>
              <a:rPr lang="es-ES" dirty="0"/>
              <a:t>FECHAS DE IMPLANTACIÓN:</a:t>
            </a:r>
          </a:p>
          <a:p>
            <a:pPr lvl="1"/>
            <a:r>
              <a:rPr lang="es-ES" dirty="0"/>
              <a:t>Agosto 2013- Diciembre 2015</a:t>
            </a:r>
          </a:p>
          <a:p>
            <a:r>
              <a:rPr lang="es-ES" dirty="0"/>
              <a:t>PRESUPUESTO:</a:t>
            </a:r>
          </a:p>
          <a:p>
            <a:pPr lvl="1"/>
            <a:r>
              <a:rPr lang="es-ES" dirty="0"/>
              <a:t>1,8 MM€. Financiado al 50% por la UE (2012-ES-92177)</a:t>
            </a:r>
          </a:p>
          <a:p>
            <a:r>
              <a:rPr lang="es-ES" dirty="0"/>
              <a:t>AUTORIDAD PORTUARIA QUE LO DESAROLLA:</a:t>
            </a:r>
          </a:p>
          <a:p>
            <a:pPr lvl="1"/>
            <a:r>
              <a:rPr lang="es-ES" dirty="0"/>
              <a:t>Liderado por la Autoridad Portuaria de Melilla en consorcio con: C&amp;C Medioambiente; </a:t>
            </a:r>
            <a:r>
              <a:rPr lang="es-ES" dirty="0" err="1"/>
              <a:t>CIMNE,Universidad</a:t>
            </a:r>
            <a:r>
              <a:rPr lang="es-ES" dirty="0"/>
              <a:t> de Murcia y ATISAE</a:t>
            </a:r>
          </a:p>
        </p:txBody>
      </p:sp>
      <p:pic>
        <p:nvPicPr>
          <p:cNvPr id="1026" name="Picture 2"/>
          <p:cNvPicPr>
            <a:picLocks noGrp="1" noChangeAspect="1" noChangeArrowheads="1"/>
          </p:cNvPicPr>
          <p:nvPr>
            <p:ph idx="15"/>
          </p:nvPr>
        </p:nvPicPr>
        <p:blipFill rotWithShape="1">
          <a:blip r:embed="rId3" cstate="email">
            <a:extLst>
              <a:ext uri="{28A0092B-C50C-407E-A947-70E740481C1C}">
                <a14:useLocalDpi xmlns:a14="http://schemas.microsoft.com/office/drawing/2010/main" val="0"/>
              </a:ext>
            </a:extLst>
          </a:blip>
          <a:srcRect/>
          <a:stretch/>
        </p:blipFill>
        <p:spPr bwMode="auto">
          <a:xfrm>
            <a:off x="6122241" y="1012544"/>
            <a:ext cx="2811152" cy="1654388"/>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Marcador de texto 6"/>
          <p:cNvSpPr>
            <a:spLocks noGrp="1"/>
          </p:cNvSpPr>
          <p:nvPr>
            <p:ph type="body" sz="quarter" idx="14"/>
          </p:nvPr>
        </p:nvSpPr>
        <p:spPr/>
        <p:txBody>
          <a:bodyPr>
            <a:normAutofit/>
          </a:bodyPr>
          <a:lstStyle/>
          <a:p>
            <a:r>
              <a:rPr lang="es-ES" dirty="0"/>
              <a:t>PROYECTO NEREIDAS: REDUCCIÓN DE LA HUELLA DE CARBONO EN LOS PUERTOS </a:t>
            </a:r>
          </a:p>
          <a:p>
            <a:endParaRPr lang="es-ES" dirty="0"/>
          </a:p>
        </p:txBody>
      </p:sp>
      <p:sp>
        <p:nvSpPr>
          <p:cNvPr id="13" name="Marcador de contenido 12"/>
          <p:cNvSpPr>
            <a:spLocks noGrp="1"/>
          </p:cNvSpPr>
          <p:nvPr>
            <p:ph idx="1"/>
          </p:nvPr>
        </p:nvSpPr>
        <p:spPr/>
        <p:txBody>
          <a:bodyPr/>
          <a:lstStyle/>
          <a:p>
            <a:r>
              <a:rPr lang="es-ES" dirty="0"/>
              <a:t>DESCRIPCIÓN</a:t>
            </a:r>
          </a:p>
          <a:p>
            <a:pPr lvl="1"/>
            <a:r>
              <a:rPr lang="es-ES" dirty="0"/>
              <a:t>Nereidas es un proyecto que ha creado una herramienta de normalización para la aplicación de medidas preventivas y compensatorias dirigidas a mitigar los efectos medioambientales relacionados con la actividad portuaria a través de organismos biológicos con alta captación de dióxido de carbono. </a:t>
            </a:r>
          </a:p>
          <a:p>
            <a:pPr lvl="1"/>
            <a:endParaRPr lang="es-ES" dirty="0"/>
          </a:p>
        </p:txBody>
      </p:sp>
      <p:sp>
        <p:nvSpPr>
          <p:cNvPr id="12"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10</a:t>
            </a:fld>
            <a:endParaRPr lang="es-ES" dirty="0"/>
          </a:p>
        </p:txBody>
      </p:sp>
      <p:pic>
        <p:nvPicPr>
          <p:cNvPr id="7170" name="Picture 2" descr="Resultado de imagen de logo: autoridad portuaria de melill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67585" y="213023"/>
            <a:ext cx="996696" cy="5681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5"/>
          <p:cNvSpPr>
            <a:spLocks noGrp="1"/>
          </p:cNvSpPr>
          <p:nvPr>
            <p:ph type="body" sz="quarter" idx="4294967295"/>
          </p:nvPr>
        </p:nvSpPr>
        <p:spPr>
          <a:xfrm>
            <a:off x="1453051" y="130807"/>
            <a:ext cx="958709" cy="790416"/>
          </a:xfrm>
        </p:spPr>
        <p:txBody>
          <a:bodyPr lIns="72000" anchor="t" anchorCtr="0">
            <a:normAutofit/>
          </a:bodyPr>
          <a:lstStyle>
            <a:lvl1pPr marL="108000" indent="0" algn="l" eaLnBrk="1" latinLnBrk="0" hangingPunct="1">
              <a:spcBef>
                <a:spcPts val="1800"/>
              </a:spcBef>
              <a:spcAft>
                <a:spcPts val="0"/>
              </a:spcAft>
              <a:buNone/>
              <a:defRPr kumimoji="0" lang="es-ES" sz="2000" kern="1200" baseline="0">
                <a:solidFill>
                  <a:schemeClr val="tx1">
                    <a:lumMod val="75000"/>
                    <a:lumOff val="25000"/>
                  </a:schemeClr>
                </a:solidFill>
                <a:latin typeface="Calibri" pitchFamily="34" charset="0"/>
                <a:ea typeface="+mn-ea"/>
                <a:cs typeface="+mn-cs"/>
              </a:defRPr>
            </a:lvl1pPr>
          </a:lstStyle>
          <a:p>
            <a:pPr lvl="0" algn="ctr"/>
            <a:r>
              <a:rPr kumimoji="0" lang="es-ES" dirty="0">
                <a:solidFill>
                  <a:schemeClr val="accent4">
                    <a:lumMod val="40000"/>
                    <a:lumOff val="60000"/>
                  </a:schemeClr>
                </a:solidFill>
              </a:rPr>
              <a:t>FICHA1705</a:t>
            </a:r>
          </a:p>
        </p:txBody>
      </p:sp>
      <p:sp>
        <p:nvSpPr>
          <p:cNvPr id="15"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3503216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p:txBody>
          <a:bodyPr/>
          <a:lstStyle/>
          <a:p>
            <a:r>
              <a:rPr lang="es-ES" dirty="0"/>
              <a:t>En qué consiste el proyecto</a:t>
            </a:r>
          </a:p>
        </p:txBody>
      </p:sp>
      <p:pic>
        <p:nvPicPr>
          <p:cNvPr id="2" name="1 Marcador de contenido"/>
          <p:cNvPicPr>
            <a:picLocks noGrp="1" noChangeAspect="1"/>
          </p:cNvPicPr>
          <p:nvPr>
            <p:ph idx="15"/>
          </p:nvPr>
        </p:nvPicPr>
        <p:blipFill>
          <a:blip r:embed="rId3" cstate="email">
            <a:extLst>
              <a:ext uri="{28A0092B-C50C-407E-A947-70E740481C1C}">
                <a14:useLocalDpi xmlns:a14="http://schemas.microsoft.com/office/drawing/2010/main" val="0"/>
              </a:ext>
            </a:extLst>
          </a:blip>
          <a:stretch>
            <a:fillRect/>
          </a:stretch>
        </p:blipFill>
        <p:spPr>
          <a:xfrm>
            <a:off x="107504" y="201179"/>
            <a:ext cx="3240088" cy="2430066"/>
          </a:xfrm>
        </p:spPr>
      </p:pic>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sp>
        <p:nvSpPr>
          <p:cNvPr id="8" name="7 Marcador de contenido"/>
          <p:cNvSpPr>
            <a:spLocks noGrp="1"/>
          </p:cNvSpPr>
          <p:nvPr>
            <p:ph idx="1"/>
          </p:nvPr>
        </p:nvSpPr>
        <p:spPr/>
        <p:txBody>
          <a:bodyPr>
            <a:normAutofit fontScale="85000" lnSpcReduction="10000"/>
          </a:bodyPr>
          <a:lstStyle/>
          <a:p>
            <a:pPr marL="0" indent="0" algn="just">
              <a:buNone/>
            </a:pPr>
            <a:r>
              <a:rPr lang="es-ES" dirty="0"/>
              <a:t>A grandes rasgos,  el proyecto se puede resumir en las siguientes actividades realizadas:</a:t>
            </a:r>
          </a:p>
          <a:p>
            <a:pPr algn="just"/>
            <a:endParaRPr lang="es-ES" dirty="0"/>
          </a:p>
          <a:p>
            <a:pPr algn="just"/>
            <a:r>
              <a:rPr lang="es-ES" dirty="0"/>
              <a:t>Estudio bibliográfico del balance fotosintético  de los hábitat costeros.</a:t>
            </a:r>
          </a:p>
          <a:p>
            <a:pPr algn="just"/>
            <a:r>
              <a:rPr lang="es-ES" dirty="0"/>
              <a:t>Cálculo de la huella de carbono del puerto de Melilla. Resultado 700 t/año.</a:t>
            </a:r>
          </a:p>
          <a:p>
            <a:pPr algn="just"/>
            <a:r>
              <a:rPr lang="es-ES" dirty="0"/>
              <a:t>Elección de las especies vegetales más aptas para Melilla. Se eligieron dos especies; un alga calcárea y una fanerógama marina.</a:t>
            </a:r>
          </a:p>
          <a:p>
            <a:pPr lvl="1" algn="just"/>
            <a:r>
              <a:rPr lang="es-ES" dirty="0"/>
              <a:t>El alga </a:t>
            </a:r>
            <a:r>
              <a:rPr lang="es-ES" i="1" dirty="0" err="1"/>
              <a:t>Ellisolandia</a:t>
            </a:r>
            <a:r>
              <a:rPr lang="es-ES" i="1" dirty="0"/>
              <a:t> </a:t>
            </a:r>
            <a:r>
              <a:rPr lang="es-ES" i="1" dirty="0" err="1"/>
              <a:t>elongata</a:t>
            </a:r>
            <a:r>
              <a:rPr lang="es-ES" i="1" dirty="0"/>
              <a:t> </a:t>
            </a:r>
            <a:r>
              <a:rPr lang="es-ES" dirty="0"/>
              <a:t>es capaz de almacenar 241 gr de CO2/m</a:t>
            </a:r>
            <a:r>
              <a:rPr lang="es-ES" baseline="30000" dirty="0"/>
              <a:t>2</a:t>
            </a:r>
            <a:r>
              <a:rPr lang="es-ES" dirty="0"/>
              <a:t> principalmente en forma de carbonato cálcico. El carbono almacenado de esta forma es bastante estable dado que no entra de nuevo en el ciclo del carbono, como le sucede al secuestrado por la fotosíntesis. </a:t>
            </a:r>
          </a:p>
          <a:p>
            <a:pPr lvl="1" algn="just"/>
            <a:r>
              <a:rPr lang="es-ES" dirty="0"/>
              <a:t>La fanerógama </a:t>
            </a:r>
            <a:r>
              <a:rPr lang="es-ES" i="1" dirty="0" err="1"/>
              <a:t>Cymodocea</a:t>
            </a:r>
            <a:r>
              <a:rPr lang="es-ES" i="1" dirty="0"/>
              <a:t> </a:t>
            </a:r>
            <a:r>
              <a:rPr lang="es-ES" i="1" dirty="0" err="1"/>
              <a:t>nodosa</a:t>
            </a:r>
            <a:r>
              <a:rPr lang="es-ES" i="1" dirty="0"/>
              <a:t>  </a:t>
            </a:r>
            <a:r>
              <a:rPr lang="es-ES" dirty="0"/>
              <a:t>se eligió frente a otras fanerógamas marinas por su mayor facilidad de propagación y trasplante. Su capacidad de almacenamiento de CO2 es de unos 88 gr/m</a:t>
            </a:r>
            <a:r>
              <a:rPr lang="es-ES" baseline="30000" dirty="0"/>
              <a:t>2</a:t>
            </a:r>
            <a:r>
              <a:rPr lang="es-ES" dirty="0"/>
              <a:t>. Al ser una especie protegida, la recolección de semillas tuvo que seguir un largo proceso administrativo para solicitar los permisos necesarios. Se recogieron cerca de 1.200 semillas del Mar Menor  y se plantaron en tres acuarios de la Universidad de Murcia. Al mes, las plántulas se trasladaron a Melilla (julio 2015).</a:t>
            </a:r>
          </a:p>
          <a:p>
            <a:pPr algn="just"/>
            <a:r>
              <a:rPr lang="es-ES" dirty="0"/>
              <a:t>Diseño de  sustratos  para las especies seleccionadas. </a:t>
            </a:r>
          </a:p>
          <a:p>
            <a:pPr lvl="1" algn="just"/>
            <a:r>
              <a:rPr lang="es-ES" dirty="0"/>
              <a:t>Se utilizaron diferentes métodos para la fabricación de  un sustrato lo suficientemente rugoso para el asentamiento de </a:t>
            </a:r>
            <a:r>
              <a:rPr lang="es-ES" i="1" dirty="0" err="1"/>
              <a:t>Ellisolandia</a:t>
            </a:r>
            <a:r>
              <a:rPr lang="es-ES" i="1" dirty="0"/>
              <a:t> </a:t>
            </a:r>
            <a:r>
              <a:rPr lang="es-ES" i="1" dirty="0" err="1"/>
              <a:t>elongata</a:t>
            </a:r>
            <a:r>
              <a:rPr lang="es-ES" dirty="0"/>
              <a:t>.</a:t>
            </a:r>
          </a:p>
          <a:p>
            <a:pPr lvl="1" algn="just"/>
            <a:r>
              <a:rPr lang="es-ES" dirty="0"/>
              <a:t>Las estructuras para la plantación de </a:t>
            </a:r>
            <a:r>
              <a:rPr lang="es-ES" i="1" dirty="0" err="1"/>
              <a:t>Cymodocea</a:t>
            </a:r>
            <a:r>
              <a:rPr lang="es-ES" i="1" dirty="0"/>
              <a:t>  </a:t>
            </a:r>
            <a:r>
              <a:rPr lang="es-ES" i="1" dirty="0" err="1"/>
              <a:t>nodosa</a:t>
            </a:r>
            <a:r>
              <a:rPr lang="es-ES" i="1" dirty="0"/>
              <a:t> </a:t>
            </a:r>
            <a:r>
              <a:rPr lang="es-ES" dirty="0" err="1"/>
              <a:t>constieron</a:t>
            </a:r>
            <a:r>
              <a:rPr lang="es-ES" dirty="0"/>
              <a:t> en una serie de piezas </a:t>
            </a:r>
            <a:r>
              <a:rPr lang="es-ES" dirty="0" err="1"/>
              <a:t>encajables</a:t>
            </a:r>
            <a:r>
              <a:rPr lang="es-ES" dirty="0"/>
              <a:t> de hormigón. Se elaboraron 340 unidades que  fueron colocadas en tres zonas diferentes del puerto y del litoral melillense.</a:t>
            </a:r>
          </a:p>
          <a:p>
            <a:pPr marL="457200" lvl="1" indent="0" algn="just">
              <a:buNone/>
            </a:pPr>
            <a:endParaRPr lang="es-ES" dirty="0"/>
          </a:p>
          <a:p>
            <a:pPr algn="just"/>
            <a:r>
              <a:rPr lang="es-ES" dirty="0"/>
              <a:t>Control de la calidad del agua mediante sensores instalados en dos boyas caladas al efecto, que miden pH, turbidez, salinidad, clorofila y oxígeno disuelto.</a:t>
            </a:r>
          </a:p>
          <a:p>
            <a:pPr algn="just"/>
            <a:r>
              <a:rPr lang="es-ES" dirty="0"/>
              <a:t>Sistema de detección temprana EWS para detectar las variaciones de la calidad del agua medida por las dos boyas instaladas. </a:t>
            </a:r>
          </a:p>
        </p:txBody>
      </p:sp>
      <p:sp>
        <p:nvSpPr>
          <p:cNvPr id="9" name="8 Marcador de contenido"/>
          <p:cNvSpPr>
            <a:spLocks noGrp="1"/>
          </p:cNvSpPr>
          <p:nvPr>
            <p:ph idx="16"/>
          </p:nvPr>
        </p:nvSpPr>
        <p:spPr>
          <a:xfrm>
            <a:off x="0" y="4797151"/>
            <a:ext cx="3347592" cy="2060849"/>
          </a:xfrm>
        </p:spPr>
        <p:txBody>
          <a:bodyPr>
            <a:normAutofit fontScale="70000" lnSpcReduction="20000"/>
          </a:bodyPr>
          <a:lstStyle/>
          <a:p>
            <a:pPr lvl="0" algn="just"/>
            <a:r>
              <a:rPr lang="es-ES" b="1" dirty="0"/>
              <a:t>Incremento de la rugosidad en  infraestructuras portuarias</a:t>
            </a:r>
            <a:r>
              <a:rPr lang="es-ES" dirty="0"/>
              <a:t>. En cómputo global se puede decir que el 50% de las estructuras creadas  han dado el resultado esperado.</a:t>
            </a:r>
          </a:p>
          <a:p>
            <a:pPr lvl="0" algn="just"/>
            <a:r>
              <a:rPr lang="es-ES" b="1" i="1" dirty="0" err="1"/>
              <a:t>Cymodocea</a:t>
            </a:r>
            <a:r>
              <a:rPr lang="es-ES" b="1" i="1" dirty="0"/>
              <a:t> </a:t>
            </a:r>
            <a:r>
              <a:rPr lang="es-ES" b="1" i="1" dirty="0" err="1"/>
              <a:t>nodosa</a:t>
            </a:r>
            <a:r>
              <a:rPr lang="es-ES" b="1" i="1" dirty="0"/>
              <a:t>:</a:t>
            </a:r>
            <a:r>
              <a:rPr lang="es-ES" dirty="0"/>
              <a:t> apenas han sobrevivido ejemplares de </a:t>
            </a:r>
            <a:r>
              <a:rPr lang="es-ES" dirty="0" err="1"/>
              <a:t>Cymodocea</a:t>
            </a:r>
            <a:r>
              <a:rPr lang="es-ES" dirty="0"/>
              <a:t> </a:t>
            </a:r>
            <a:r>
              <a:rPr lang="es-ES" dirty="0" err="1"/>
              <a:t>nodosa</a:t>
            </a:r>
            <a:r>
              <a:rPr lang="es-ES" dirty="0"/>
              <a:t>. Probablemente la causa de su </a:t>
            </a:r>
            <a:r>
              <a:rPr lang="es-ES" dirty="0" err="1"/>
              <a:t>mortantad</a:t>
            </a:r>
            <a:r>
              <a:rPr lang="es-ES" dirty="0"/>
              <a:t> haya sido los altos niveles de turbidez detectados en las zonas seleccionadas.</a:t>
            </a:r>
          </a:p>
          <a:p>
            <a:pPr lvl="0" algn="just"/>
            <a:r>
              <a:rPr lang="es-ES" b="1" i="1" dirty="0" err="1"/>
              <a:t>Ellisolandia</a:t>
            </a:r>
            <a:r>
              <a:rPr lang="es-ES" b="1" i="1" dirty="0"/>
              <a:t> </a:t>
            </a:r>
            <a:r>
              <a:rPr lang="es-ES" b="1" i="1" dirty="0" err="1"/>
              <a:t>elongata</a:t>
            </a:r>
            <a:r>
              <a:rPr lang="es-ES" b="1" i="1" dirty="0"/>
              <a:t>: </a:t>
            </a:r>
            <a:r>
              <a:rPr lang="es-ES" dirty="0"/>
              <a:t>La recolonización ha sido un éxito y tiene una elevada tasa de supervivencia. </a:t>
            </a:r>
          </a:p>
          <a:p>
            <a:pPr lvl="0" algn="just"/>
            <a:r>
              <a:rPr lang="es-ES" dirty="0"/>
              <a:t>Con el proyecto NEREIDA se ha conseguido fijar aproximadamente  8 t CO2/año</a:t>
            </a:r>
          </a:p>
        </p:txBody>
      </p:sp>
      <p:sp>
        <p:nvSpPr>
          <p:cNvPr id="10"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11</a:t>
            </a:fld>
            <a:endParaRPr lang="es-ES" sz="1200" dirty="0">
              <a:solidFill>
                <a:schemeClr val="bg1"/>
              </a:solidFill>
            </a:endParaRPr>
          </a:p>
        </p:txBody>
      </p:sp>
    </p:spTree>
    <p:extLst>
      <p:ext uri="{BB962C8B-B14F-4D97-AF65-F5344CB8AC3E}">
        <p14:creationId xmlns:p14="http://schemas.microsoft.com/office/powerpoint/2010/main" val="295177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27600" y="993218"/>
            <a:ext cx="5827768" cy="1728192"/>
          </a:xfrm>
        </p:spPr>
        <p:txBody>
          <a:bodyPr>
            <a:normAutofit fontScale="92500" lnSpcReduction="10000"/>
          </a:bodyPr>
          <a:lstStyle/>
          <a:p>
            <a:r>
              <a:rPr lang="es-ES" dirty="0"/>
              <a:t>DESCRIPCIÓN</a:t>
            </a:r>
          </a:p>
          <a:p>
            <a:pPr lvl="1"/>
            <a:r>
              <a:rPr lang="es-ES" dirty="0"/>
              <a:t>PERS es el único standard de gestión ambiental específico del sector portuario. PERS ha sido desarrollado por puertos, para los puertos.</a:t>
            </a:r>
          </a:p>
          <a:p>
            <a:pPr lvl="1"/>
            <a:r>
              <a:rPr lang="es-ES" dirty="0"/>
              <a:t>Promovido y gestionado por ESPO (</a:t>
            </a:r>
            <a:r>
              <a:rPr lang="es-ES" dirty="0" err="1"/>
              <a:t>European</a:t>
            </a:r>
            <a:r>
              <a:rPr lang="es-ES" dirty="0"/>
              <a:t> Sea </a:t>
            </a:r>
            <a:r>
              <a:rPr lang="es-ES" dirty="0" err="1"/>
              <a:t>Ports</a:t>
            </a:r>
            <a:r>
              <a:rPr lang="es-ES" dirty="0"/>
              <a:t> </a:t>
            </a:r>
            <a:r>
              <a:rPr lang="es-ES" dirty="0" err="1"/>
              <a:t>Organization</a:t>
            </a:r>
            <a:r>
              <a:rPr lang="es-ES" dirty="0"/>
              <a:t>). Es una herramienta de trabajo de la red de puertos </a:t>
            </a:r>
            <a:r>
              <a:rPr lang="es-ES" dirty="0" err="1"/>
              <a:t>EcoPorts</a:t>
            </a:r>
            <a:r>
              <a:rPr lang="es-ES" dirty="0"/>
              <a:t> de ESPO.</a:t>
            </a:r>
          </a:p>
          <a:p>
            <a:pPr lvl="1"/>
            <a:r>
              <a:rPr lang="es-ES" dirty="0"/>
              <a:t>Incorpora los requerimientos de ISO 14001 y está específicamente diseñado para asistir a las autoridades portuarias con la organización necesaria para alcanzar sus objetivos de desarrollo sostenible.</a:t>
            </a:r>
          </a:p>
          <a:p>
            <a:pPr lvl="1"/>
            <a:endParaRPr lang="es-ES" dirty="0"/>
          </a:p>
          <a:p>
            <a:pPr lvl="1"/>
            <a:endParaRPr lang="es-ES" dirty="0"/>
          </a:p>
        </p:txBody>
      </p:sp>
      <p:sp>
        <p:nvSpPr>
          <p:cNvPr id="8" name="7 Marcador de contenido"/>
          <p:cNvSpPr>
            <a:spLocks noGrp="1"/>
          </p:cNvSpPr>
          <p:nvPr>
            <p:ph idx="16"/>
          </p:nvPr>
        </p:nvSpPr>
        <p:spPr>
          <a:xfrm>
            <a:off x="127600" y="5107378"/>
            <a:ext cx="8866857" cy="1740140"/>
          </a:xfrm>
        </p:spPr>
        <p:txBody>
          <a:bodyPr>
            <a:normAutofit/>
          </a:bodyPr>
          <a:lstStyle/>
          <a:p>
            <a:r>
              <a:rPr lang="es-ES" dirty="0"/>
              <a:t>BENEFICIOS</a:t>
            </a:r>
          </a:p>
          <a:p>
            <a:pPr lvl="1"/>
            <a:r>
              <a:rPr lang="es-ES" dirty="0"/>
              <a:t>Las auditorías y procesos de verificación y certificación por entidades internacionales acreditadas aportan transparencia, visibilidad y credibilidad a la gestión ambiental de la APBA.</a:t>
            </a:r>
          </a:p>
          <a:p>
            <a:pPr lvl="1"/>
            <a:r>
              <a:rPr lang="es-ES" dirty="0"/>
              <a:t>Se alcanzan los más altos estándares de gestión ambiental y se garantiza el cumplimiento de la normativa. </a:t>
            </a:r>
          </a:p>
          <a:p>
            <a:pPr lvl="1"/>
            <a:r>
              <a:rPr lang="es-ES" dirty="0"/>
              <a:t>Aumenta la conciencia ambiental: Implica la participación de toda la organización y promueve la participación de los actores.</a:t>
            </a:r>
          </a:p>
          <a:p>
            <a:pPr lvl="1"/>
            <a:endParaRPr lang="es-ES" dirty="0"/>
          </a:p>
        </p:txBody>
      </p:sp>
      <p:sp>
        <p:nvSpPr>
          <p:cNvPr id="9" name="8 Marcador de contenido"/>
          <p:cNvSpPr>
            <a:spLocks noGrp="1"/>
          </p:cNvSpPr>
          <p:nvPr>
            <p:ph idx="17"/>
          </p:nvPr>
        </p:nvSpPr>
        <p:spPr>
          <a:xfrm>
            <a:off x="3318127" y="2869531"/>
            <a:ext cx="5688632" cy="2222765"/>
          </a:xfrm>
        </p:spPr>
        <p:txBody>
          <a:bodyPr>
            <a:normAutofit fontScale="92500" lnSpcReduction="20000"/>
          </a:bodyPr>
          <a:lstStyle/>
          <a:p>
            <a:r>
              <a:rPr lang="es-ES" dirty="0"/>
              <a:t>MOTIVACIÓN:</a:t>
            </a:r>
          </a:p>
          <a:p>
            <a:pPr lvl="1"/>
            <a:r>
              <a:rPr lang="es-ES_tradnl" dirty="0"/>
              <a:t>Las </a:t>
            </a:r>
            <a:r>
              <a:rPr lang="es-ES_tradnl" dirty="0" err="1"/>
              <a:t>pol</a:t>
            </a:r>
            <a:r>
              <a:rPr lang="es-ES" dirty="0" err="1"/>
              <a:t>íticas</a:t>
            </a:r>
            <a:r>
              <a:rPr lang="es-ES" dirty="0"/>
              <a:t> de gestión ambiental desarrolladas por la</a:t>
            </a:r>
            <a:r>
              <a:rPr lang="es-ES_tradnl" dirty="0"/>
              <a:t> Autoridad Portuaria de la Bahía de Algeciras (APBA), más allá del mero cumplimiento legal de la normativa, </a:t>
            </a:r>
            <a:r>
              <a:rPr lang="es-ES" dirty="0"/>
              <a:t>se caracterizan por la gestión proactiva y una visión a largo plazo.</a:t>
            </a:r>
            <a:endParaRPr lang="es-ES_tradnl" dirty="0"/>
          </a:p>
          <a:p>
            <a:pPr lvl="1"/>
            <a:r>
              <a:rPr lang="es-ES_tradnl" dirty="0"/>
              <a:t>La APBA </a:t>
            </a:r>
            <a:r>
              <a:rPr lang="es-ES_tradnl" dirty="0" err="1"/>
              <a:t>asumi</a:t>
            </a:r>
            <a:r>
              <a:rPr lang="es-ES" dirty="0" err="1"/>
              <a:t>ó</a:t>
            </a:r>
            <a:r>
              <a:rPr lang="es-ES" dirty="0"/>
              <a:t> </a:t>
            </a:r>
            <a:r>
              <a:rPr lang="es-ES_tradnl" dirty="0"/>
              <a:t>un elevado grado de compromiso implantando y manteniendo un Sistema de Gestión Ambiental de acuerdo con la norma ISO 14001, certificado desde mayo de 2011.  </a:t>
            </a:r>
          </a:p>
          <a:p>
            <a:pPr lvl="1"/>
            <a:r>
              <a:rPr lang="es-ES_tradnl" dirty="0"/>
              <a:t>Con el </a:t>
            </a:r>
            <a:r>
              <a:rPr lang="es-ES_tradnl" dirty="0" err="1"/>
              <a:t>prop</a:t>
            </a:r>
            <a:r>
              <a:rPr lang="es-ES" dirty="0" err="1"/>
              <a:t>ósito</a:t>
            </a:r>
            <a:r>
              <a:rPr lang="es-ES" dirty="0"/>
              <a:t> de alcanzar sus objetivos de desarrollo sostenible, </a:t>
            </a:r>
            <a:r>
              <a:rPr lang="es-ES_tradnl" dirty="0"/>
              <a:t> la APBA decidió dotarse de una nueva herramienta de gestión ambiental específica para puertos y de prestigio a nivel europeo, por lo que la obtención de la certificación del sistema de gestión PERS constituyó un objetivo estratégico de la </a:t>
            </a:r>
            <a:r>
              <a:rPr lang="es-ES" dirty="0"/>
              <a:t>APBA para el año </a:t>
            </a:r>
            <a:r>
              <a:rPr lang="es-ES_tradnl" dirty="0"/>
              <a:t>2015.  </a:t>
            </a:r>
          </a:p>
          <a:p>
            <a:pPr lvl="1"/>
            <a:endParaRPr lang="es-ES_tradnl" dirty="0"/>
          </a:p>
        </p:txBody>
      </p:sp>
      <p:sp>
        <p:nvSpPr>
          <p:cNvPr id="10" name="9 Marcador de contenido"/>
          <p:cNvSpPr>
            <a:spLocks noGrp="1"/>
          </p:cNvSpPr>
          <p:nvPr>
            <p:ph idx="18"/>
          </p:nvPr>
        </p:nvSpPr>
        <p:spPr>
          <a:xfrm>
            <a:off x="127600" y="2924944"/>
            <a:ext cx="3024336" cy="2160240"/>
          </a:xfrm>
        </p:spPr>
        <p:txBody>
          <a:bodyPr>
            <a:normAutofit fontScale="92500" lnSpcReduction="10000"/>
          </a:bodyPr>
          <a:lstStyle/>
          <a:p>
            <a:r>
              <a:rPr lang="es-ES" dirty="0"/>
              <a:t>FECHAS DE IMPLANTACIÓN:</a:t>
            </a:r>
          </a:p>
          <a:p>
            <a:pPr lvl="1"/>
            <a:r>
              <a:rPr lang="es-ES" dirty="0"/>
              <a:t>2015</a:t>
            </a:r>
          </a:p>
          <a:p>
            <a:r>
              <a:rPr lang="es-ES" dirty="0"/>
              <a:t>PRESUPUESTO:</a:t>
            </a:r>
          </a:p>
          <a:p>
            <a:pPr lvl="1"/>
            <a:r>
              <a:rPr lang="es-ES" dirty="0"/>
              <a:t>Total: Alrededor 50.000 €/año</a:t>
            </a:r>
          </a:p>
          <a:p>
            <a:pPr lvl="1"/>
            <a:r>
              <a:rPr lang="es-ES" dirty="0"/>
              <a:t>Auditoría: SDM 500€ </a:t>
            </a:r>
          </a:p>
          <a:p>
            <a:pPr marL="457200" lvl="1" indent="0">
              <a:buNone/>
            </a:pPr>
            <a:r>
              <a:rPr lang="es-ES" dirty="0"/>
              <a:t>                          PERS 1.000€</a:t>
            </a:r>
          </a:p>
          <a:p>
            <a:r>
              <a:rPr lang="es-ES" dirty="0"/>
              <a:t>AUTORIDAD PORTUARIA QUE LO DESAROLLA:</a:t>
            </a:r>
          </a:p>
          <a:p>
            <a:pPr lvl="1"/>
            <a:r>
              <a:rPr lang="es-ES" dirty="0"/>
              <a:t>Autoridad Portuaria de la Bahía de Algeciras</a:t>
            </a:r>
          </a:p>
        </p:txBody>
      </p:sp>
      <p:sp>
        <p:nvSpPr>
          <p:cNvPr id="12" name="Marcador de contenido 11"/>
          <p:cNvSpPr>
            <a:spLocks noGrp="1"/>
          </p:cNvSpPr>
          <p:nvPr>
            <p:ph idx="15"/>
          </p:nvPr>
        </p:nvSpPr>
        <p:spPr/>
        <p:txBody>
          <a:bodyPr/>
          <a:lstStyle/>
          <a:p>
            <a:endParaRPr lang="es-ES" dirty="0"/>
          </a:p>
          <a:p>
            <a:endParaRPr lang="es-ES_tradnl" dirty="0"/>
          </a:p>
        </p:txBody>
      </p:sp>
      <p:pic>
        <p:nvPicPr>
          <p:cNvPr id="17" name="Imagen 16"/>
          <p:cNvPicPr>
            <a:picLocks noChangeAspect="1"/>
          </p:cNvPicPr>
          <p:nvPr/>
        </p:nvPicPr>
        <p:blipFill rotWithShape="1">
          <a:blip r:embed="rId3"/>
          <a:srcRect b="33892"/>
          <a:stretch/>
        </p:blipFill>
        <p:spPr>
          <a:xfrm>
            <a:off x="6122287" y="993218"/>
            <a:ext cx="2905738" cy="1728192"/>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7" name="CuadroTexto 6"/>
          <p:cNvSpPr txBox="1"/>
          <p:nvPr/>
        </p:nvSpPr>
        <p:spPr>
          <a:xfrm>
            <a:off x="6206660" y="1016732"/>
            <a:ext cx="2088232" cy="261610"/>
          </a:xfrm>
          <a:prstGeom prst="rect">
            <a:avLst/>
          </a:prstGeom>
          <a:noFill/>
        </p:spPr>
        <p:txBody>
          <a:bodyPr wrap="square" rtlCol="0">
            <a:spAutoFit/>
          </a:bodyPr>
          <a:lstStyle/>
          <a:p>
            <a:r>
              <a:rPr lang="es-ES" sz="1100" dirty="0"/>
              <a:t>31 </a:t>
            </a:r>
            <a:r>
              <a:rPr lang="es-ES" sz="1100" dirty="0" err="1"/>
              <a:t>October</a:t>
            </a:r>
            <a:r>
              <a:rPr lang="es-ES" sz="1100" dirty="0"/>
              <a:t> 2016</a:t>
            </a:r>
          </a:p>
        </p:txBody>
      </p:sp>
      <p:sp>
        <p:nvSpPr>
          <p:cNvPr id="15"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12</a:t>
            </a:fld>
            <a:endParaRPr lang="es-ES" dirty="0"/>
          </a:p>
        </p:txBody>
      </p:sp>
      <p:pic>
        <p:nvPicPr>
          <p:cNvPr id="6146" name="Picture 2" descr="Resultado de imagen de logo: autoridad portuaria de algecira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19983" y="194858"/>
            <a:ext cx="1384036" cy="5900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FICHA1706</a:t>
            </a:r>
          </a:p>
        </p:txBody>
      </p:sp>
      <p:sp>
        <p:nvSpPr>
          <p:cNvPr id="3" name="Marcador de texto 2"/>
          <p:cNvSpPr>
            <a:spLocks noGrp="1"/>
          </p:cNvSpPr>
          <p:nvPr>
            <p:ph type="body" sz="quarter" idx="14"/>
          </p:nvPr>
        </p:nvSpPr>
        <p:spPr>
          <a:xfrm>
            <a:off x="2411760" y="122061"/>
            <a:ext cx="5108223" cy="790416"/>
          </a:xfrm>
        </p:spPr>
        <p:txBody>
          <a:bodyPr>
            <a:normAutofit fontScale="92500" lnSpcReduction="20000"/>
          </a:bodyPr>
          <a:lstStyle/>
          <a:p>
            <a:r>
              <a:rPr lang="es-ES" sz="1900" dirty="0"/>
              <a:t>IMPLANTACIÓN DEL PERS (PORT ENVIRONMENTAL REVIEW SYSTEM) EN LA AUTORIDAD PORTUARIA DE LA BAHÍA DE ALGECIRAS</a:t>
            </a:r>
          </a:p>
          <a:p>
            <a:endParaRPr lang="es-ES" dirty="0"/>
          </a:p>
        </p:txBody>
      </p:sp>
      <p:sp>
        <p:nvSpPr>
          <p:cNvPr id="18"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36228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p:txBody>
          <a:bodyPr/>
          <a:lstStyle/>
          <a:p>
            <a:r>
              <a:rPr lang="es-ES" dirty="0"/>
              <a:t>En qué consiste el proyecto</a:t>
            </a:r>
          </a:p>
        </p:txBody>
      </p:sp>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sp>
        <p:nvSpPr>
          <p:cNvPr id="8" name="7 Marcador de contenido"/>
          <p:cNvSpPr>
            <a:spLocks noGrp="1"/>
          </p:cNvSpPr>
          <p:nvPr>
            <p:ph idx="1"/>
          </p:nvPr>
        </p:nvSpPr>
        <p:spPr>
          <a:xfrm>
            <a:off x="3545632" y="674675"/>
            <a:ext cx="5544616" cy="5832648"/>
          </a:xfrm>
        </p:spPr>
        <p:txBody>
          <a:bodyPr>
            <a:normAutofit fontScale="92500" lnSpcReduction="20000"/>
          </a:bodyPr>
          <a:lstStyle/>
          <a:p>
            <a:r>
              <a:rPr lang="es-ES" dirty="0"/>
              <a:t>Como paso previo es necesario cumplimentar el </a:t>
            </a:r>
            <a:r>
              <a:rPr lang="es-ES" dirty="0" err="1"/>
              <a:t>Self</a:t>
            </a:r>
            <a:r>
              <a:rPr lang="es-ES" dirty="0"/>
              <a:t> Diagnosis </a:t>
            </a:r>
            <a:r>
              <a:rPr lang="es-ES" dirty="0" err="1"/>
              <a:t>Method</a:t>
            </a:r>
            <a:r>
              <a:rPr lang="es-ES" dirty="0"/>
              <a:t> (SDM), una concisa y exhaustiva “</a:t>
            </a:r>
            <a:r>
              <a:rPr lang="es-ES" dirty="0" err="1"/>
              <a:t>checklist</a:t>
            </a:r>
            <a:r>
              <a:rPr lang="es-ES" dirty="0"/>
              <a:t>” mediante el cual se identifican riesgos y prioridades ambientales en cumplimiento con los estándares internacionales y en comparación con el sector portuario europeo (acceso a base de datos de buenas prácticas y </a:t>
            </a:r>
            <a:r>
              <a:rPr lang="es-ES" dirty="0" err="1"/>
              <a:t>checklist</a:t>
            </a:r>
            <a:r>
              <a:rPr lang="es-ES" dirty="0"/>
              <a:t> de otros puertos). El SDM permite autoevaluar la gestión y comprobar hasta qué nivel el puerto está desarrollando una </a:t>
            </a:r>
            <a:r>
              <a:rPr lang="es-ES" dirty="0" err="1"/>
              <a:t>gestión</a:t>
            </a:r>
            <a:r>
              <a:rPr lang="es-ES" dirty="0"/>
              <a:t> ambiental adecuada. </a:t>
            </a:r>
          </a:p>
          <a:p>
            <a:endParaRPr lang="es-ES" dirty="0"/>
          </a:p>
          <a:p>
            <a:r>
              <a:rPr lang="es-ES" dirty="0"/>
              <a:t>Una vez completado el SDM, el puerto entra en la red </a:t>
            </a:r>
            <a:r>
              <a:rPr lang="es-ES" dirty="0" err="1"/>
              <a:t>EcoPorts</a:t>
            </a:r>
            <a:r>
              <a:rPr lang="es-ES" dirty="0"/>
              <a:t> y tiene acceso a otros servicios como la “SDM </a:t>
            </a:r>
            <a:r>
              <a:rPr lang="es-ES" dirty="0" err="1"/>
              <a:t>review</a:t>
            </a:r>
            <a:r>
              <a:rPr lang="es-ES" dirty="0"/>
              <a:t>” y el “PERS” </a:t>
            </a:r>
          </a:p>
          <a:p>
            <a:pPr marL="0" indent="0">
              <a:buNone/>
            </a:pPr>
            <a:endParaRPr lang="es-ES" dirty="0"/>
          </a:p>
          <a:p>
            <a:r>
              <a:rPr lang="es-ES" dirty="0"/>
              <a:t>La </a:t>
            </a:r>
            <a:r>
              <a:rPr lang="es-ES" dirty="0" err="1"/>
              <a:t>revisión</a:t>
            </a:r>
            <a:r>
              <a:rPr lang="es-ES" dirty="0"/>
              <a:t> SDM incluye: </a:t>
            </a:r>
          </a:p>
          <a:p>
            <a:pPr marL="0" indent="0">
              <a:buNone/>
            </a:pPr>
            <a:r>
              <a:rPr lang="es-ES" dirty="0"/>
              <a:t>        - Una comparativa de las respuestas del puerto frente a los puertos    </a:t>
            </a:r>
          </a:p>
          <a:p>
            <a:pPr marL="0" indent="0">
              <a:buNone/>
            </a:pPr>
            <a:r>
              <a:rPr lang="es-ES" dirty="0"/>
              <a:t>           </a:t>
            </a:r>
            <a:r>
              <a:rPr lang="es-ES" dirty="0" err="1"/>
              <a:t>Ecoports</a:t>
            </a:r>
            <a:r>
              <a:rPr lang="es-ES" dirty="0"/>
              <a:t> de referencia. </a:t>
            </a:r>
          </a:p>
          <a:p>
            <a:pPr marL="0" indent="0">
              <a:buNone/>
            </a:pPr>
            <a:r>
              <a:rPr lang="es-ES" dirty="0"/>
              <a:t>        - Un análisis GAP: diferencias entre la gestión actual del puerto y la      </a:t>
            </a:r>
          </a:p>
          <a:p>
            <a:pPr marL="0" indent="0">
              <a:buNone/>
            </a:pPr>
            <a:r>
              <a:rPr lang="es-ES" dirty="0"/>
              <a:t>           establecida en los estándares de gestión ambiental PERS o ISO.</a:t>
            </a:r>
          </a:p>
          <a:p>
            <a:pPr marL="0" indent="0">
              <a:buNone/>
            </a:pPr>
            <a:r>
              <a:rPr lang="es-ES" dirty="0"/>
              <a:t>        - Un análisis DAFO de la gestión actual del puerto.</a:t>
            </a:r>
          </a:p>
          <a:p>
            <a:pPr marL="0" indent="0">
              <a:buNone/>
            </a:pPr>
            <a:r>
              <a:rPr lang="es-ES" dirty="0"/>
              <a:t>        - Un informe </a:t>
            </a:r>
            <a:r>
              <a:rPr lang="es-ES" dirty="0" err="1"/>
              <a:t>analítico</a:t>
            </a:r>
            <a:r>
              <a:rPr lang="es-ES" dirty="0"/>
              <a:t> que contiene el asesoramiento de expertos            </a:t>
            </a:r>
          </a:p>
          <a:p>
            <a:pPr marL="0" indent="0">
              <a:buNone/>
            </a:pPr>
            <a:r>
              <a:rPr lang="es-ES" dirty="0"/>
              <a:t>           sobre la </a:t>
            </a:r>
            <a:r>
              <a:rPr lang="es-ES" dirty="0" err="1"/>
              <a:t>situación</a:t>
            </a:r>
            <a:r>
              <a:rPr lang="es-ES" dirty="0"/>
              <a:t> actual y el desarrollo futuro del programa de      </a:t>
            </a:r>
          </a:p>
          <a:p>
            <a:pPr marL="0" indent="0">
              <a:buNone/>
            </a:pPr>
            <a:r>
              <a:rPr lang="es-ES" dirty="0"/>
              <a:t>           </a:t>
            </a:r>
            <a:r>
              <a:rPr lang="es-ES" dirty="0" err="1"/>
              <a:t>gestión</a:t>
            </a:r>
            <a:r>
              <a:rPr lang="es-ES" dirty="0"/>
              <a:t> ambiental del puerto. </a:t>
            </a:r>
          </a:p>
          <a:p>
            <a:pPr marL="0" indent="0">
              <a:buNone/>
            </a:pPr>
            <a:endParaRPr lang="es-ES" dirty="0"/>
          </a:p>
          <a:p>
            <a:r>
              <a:rPr lang="es-ES" dirty="0"/>
              <a:t>Certificación PERS. La documentación incluye:</a:t>
            </a:r>
          </a:p>
          <a:p>
            <a:pPr marL="0" indent="0">
              <a:buNone/>
            </a:pPr>
            <a:r>
              <a:rPr lang="es-ES" dirty="0"/>
              <a:t>         -  Una </a:t>
            </a:r>
            <a:r>
              <a:rPr lang="es-ES" dirty="0" err="1"/>
              <a:t>Declaración</a:t>
            </a:r>
            <a:r>
              <a:rPr lang="es-ES" dirty="0"/>
              <a:t> Ambiental, </a:t>
            </a:r>
          </a:p>
          <a:p>
            <a:pPr marL="0" indent="0">
              <a:buNone/>
            </a:pPr>
            <a:r>
              <a:rPr lang="es-ES" dirty="0"/>
              <a:t>         -  Una </a:t>
            </a:r>
            <a:r>
              <a:rPr lang="es-ES" dirty="0" err="1"/>
              <a:t>descripción</a:t>
            </a:r>
            <a:r>
              <a:rPr lang="es-ES" dirty="0"/>
              <a:t> </a:t>
            </a:r>
            <a:r>
              <a:rPr lang="es-ES" dirty="0" err="1"/>
              <a:t>estándar</a:t>
            </a:r>
            <a:r>
              <a:rPr lang="es-ES" dirty="0"/>
              <a:t> del conjunto de la actual </a:t>
            </a:r>
            <a:r>
              <a:rPr lang="es-ES" dirty="0" err="1"/>
              <a:t>organización</a:t>
            </a:r>
            <a:r>
              <a:rPr lang="es-ES" dirty="0"/>
              <a:t> de </a:t>
            </a:r>
          </a:p>
          <a:p>
            <a:pPr marL="0" indent="0">
              <a:buNone/>
            </a:pPr>
            <a:r>
              <a:rPr lang="es-ES" dirty="0"/>
              <a:t>             la </a:t>
            </a:r>
            <a:r>
              <a:rPr lang="es-ES" dirty="0" err="1"/>
              <a:t>gestión</a:t>
            </a:r>
            <a:r>
              <a:rPr lang="es-ES" dirty="0"/>
              <a:t> ambiental del Puerto. </a:t>
            </a:r>
          </a:p>
          <a:p>
            <a:pPr marL="0" indent="0">
              <a:buNone/>
            </a:pPr>
            <a:r>
              <a:rPr lang="es-ES" dirty="0"/>
              <a:t>         -  Una </a:t>
            </a:r>
            <a:r>
              <a:rPr lang="es-ES" dirty="0" err="1"/>
              <a:t>visión</a:t>
            </a:r>
            <a:r>
              <a:rPr lang="es-ES" dirty="0"/>
              <a:t> general de los aspectos ambientales de las actividades       </a:t>
            </a:r>
          </a:p>
          <a:p>
            <a:pPr marL="0" indent="0">
              <a:buNone/>
            </a:pPr>
            <a:r>
              <a:rPr lang="es-ES" dirty="0"/>
              <a:t>            portuarias</a:t>
            </a:r>
          </a:p>
          <a:p>
            <a:pPr marL="0" indent="0">
              <a:buNone/>
            </a:pPr>
            <a:endParaRPr lang="es-ES" dirty="0"/>
          </a:p>
          <a:p>
            <a:r>
              <a:rPr lang="es-ES" dirty="0" err="1"/>
              <a:t>Lloyd´s</a:t>
            </a:r>
            <a:r>
              <a:rPr lang="es-ES" dirty="0"/>
              <a:t> </a:t>
            </a:r>
            <a:r>
              <a:rPr lang="es-ES" dirty="0" err="1"/>
              <a:t>Register</a:t>
            </a:r>
            <a:r>
              <a:rPr lang="es-ES" dirty="0"/>
              <a:t> auditó la documentación durante 4 semanas obteniendo la APBA la certificación PERS en diciembre de 2015, con validez de 2 años. </a:t>
            </a:r>
          </a:p>
        </p:txBody>
      </p:sp>
      <p:sp>
        <p:nvSpPr>
          <p:cNvPr id="9" name="8 Marcador de contenido"/>
          <p:cNvSpPr>
            <a:spLocks noGrp="1"/>
          </p:cNvSpPr>
          <p:nvPr>
            <p:ph idx="16"/>
          </p:nvPr>
        </p:nvSpPr>
        <p:spPr>
          <a:xfrm>
            <a:off x="107504" y="4836470"/>
            <a:ext cx="3240360" cy="1944216"/>
          </a:xfrm>
        </p:spPr>
        <p:txBody>
          <a:bodyPr>
            <a:normAutofit lnSpcReduction="10000"/>
          </a:bodyPr>
          <a:lstStyle/>
          <a:p>
            <a:r>
              <a:rPr lang="es-ES" dirty="0"/>
              <a:t>El rigor, profundidad y especificidad de las auditorías del PERS permite garantizar los más altos estándares medioambientales en la gestión portuaria.</a:t>
            </a:r>
          </a:p>
          <a:p>
            <a:r>
              <a:rPr lang="es-ES" dirty="0"/>
              <a:t>El principio “</a:t>
            </a:r>
            <a:r>
              <a:rPr lang="es-ES" dirty="0" err="1"/>
              <a:t>ports-helping-ports</a:t>
            </a:r>
            <a:r>
              <a:rPr lang="es-ES" dirty="0"/>
              <a:t>” de </a:t>
            </a:r>
            <a:r>
              <a:rPr lang="es-ES" dirty="0" err="1"/>
              <a:t>EcoPorts</a:t>
            </a:r>
            <a:r>
              <a:rPr lang="es-ES" dirty="0"/>
              <a:t> aporta un gran valor añadido en la mejora de la gestión ambiental de los puertos.</a:t>
            </a:r>
          </a:p>
        </p:txBody>
      </p:sp>
      <p:pic>
        <p:nvPicPr>
          <p:cNvPr id="10" name="Marcador de contenido 9"/>
          <p:cNvPicPr>
            <a:picLocks noGrp="1"/>
          </p:cNvPicPr>
          <p:nvPr>
            <p:ph idx="15"/>
          </p:nvPr>
        </p:nvPicPr>
        <p:blipFill>
          <a:blip r:embed="rId3">
            <a:extLst>
              <a:ext uri="{28A0092B-C50C-407E-A947-70E740481C1C}">
                <a14:useLocalDpi xmlns:a14="http://schemas.microsoft.com/office/drawing/2010/main" val="0"/>
              </a:ext>
            </a:extLst>
          </a:blip>
          <a:srcRect/>
          <a:stretch>
            <a:fillRect/>
          </a:stretch>
        </p:blipFill>
        <p:spPr bwMode="auto">
          <a:xfrm>
            <a:off x="107504" y="212764"/>
            <a:ext cx="3240088" cy="3240088"/>
          </a:xfrm>
          <a:prstGeom prst="rect">
            <a:avLst/>
          </a:prstGeom>
          <a:noFill/>
          <a:ln>
            <a:noFill/>
          </a:ln>
        </p:spPr>
      </p:pic>
      <p:pic>
        <p:nvPicPr>
          <p:cNvPr id="11" name="Imagen 10"/>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53573" y="3748728"/>
            <a:ext cx="1094291" cy="592006"/>
          </a:xfrm>
          <a:prstGeom prst="rect">
            <a:avLst/>
          </a:prstGeom>
          <a:noFill/>
          <a:ln>
            <a:noFill/>
          </a:ln>
        </p:spPr>
      </p:pic>
      <p:sp>
        <p:nvSpPr>
          <p:cNvPr id="13"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13</a:t>
            </a:fld>
            <a:endParaRPr lang="es-ES" sz="1200" dirty="0">
              <a:solidFill>
                <a:schemeClr val="bg1"/>
              </a:solidFill>
            </a:endParaRPr>
          </a:p>
        </p:txBody>
      </p:sp>
    </p:spTree>
    <p:extLst>
      <p:ext uri="{BB962C8B-B14F-4D97-AF65-F5344CB8AC3E}">
        <p14:creationId xmlns:p14="http://schemas.microsoft.com/office/powerpoint/2010/main" val="3497413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07504" y="881929"/>
            <a:ext cx="5891601" cy="1909780"/>
          </a:xfrm>
        </p:spPr>
        <p:txBody>
          <a:bodyPr>
            <a:noAutofit/>
          </a:bodyPr>
          <a:lstStyle/>
          <a:p>
            <a:pPr marL="355600" indent="-285750" algn="just"/>
            <a:r>
              <a:rPr lang="es-ES" sz="1000" dirty="0"/>
              <a:t>DESCRIPCIÓN</a:t>
            </a:r>
          </a:p>
          <a:p>
            <a:pPr marL="534988" lvl="1" indent="-268288" algn="just">
              <a:lnSpc>
                <a:spcPts val="1100"/>
              </a:lnSpc>
            </a:pPr>
            <a:r>
              <a:rPr lang="es-ES" sz="1000" dirty="0"/>
              <a:t>La </a:t>
            </a:r>
            <a:r>
              <a:rPr lang="es-ES" sz="1000" b="1" dirty="0"/>
              <a:t>eCO</a:t>
            </a:r>
            <a:r>
              <a:rPr lang="es-ES" sz="1000" b="1" baseline="-25000" dirty="0"/>
              <a:t>2</a:t>
            </a:r>
            <a:r>
              <a:rPr lang="es-ES" sz="1000" b="1" dirty="0"/>
              <a:t>calculadora</a:t>
            </a:r>
            <a:r>
              <a:rPr lang="es-ES" sz="1000" dirty="0"/>
              <a:t> es una herramienta web que el Puerto de Barcelona pone a disposición de sus clientes para calcular las emisiones de CO</a:t>
            </a:r>
            <a:r>
              <a:rPr lang="es-ES" sz="1000" baseline="-25000" dirty="0"/>
              <a:t>2</a:t>
            </a:r>
            <a:r>
              <a:rPr lang="es-ES" sz="1000" dirty="0"/>
              <a:t> generadas por el transporte de un contenedor entre cualquier localización europea y un puerto del resto del mundo a través de Barcelona. También permite calcular rutas alternativas por otros puertos europeos.</a:t>
            </a:r>
          </a:p>
          <a:p>
            <a:pPr marL="534988" lvl="1" indent="-268288" algn="just">
              <a:lnSpc>
                <a:spcPts val="1100"/>
              </a:lnSpc>
            </a:pPr>
            <a:r>
              <a:rPr lang="es-ES" sz="1000" dirty="0"/>
              <a:t>Con esta aplicación de libre acceso, los clientes del Puerto de Barcelona pueden escoger las cadenas de transporte más sostenibles desde el punto de vista ambiental.</a:t>
            </a:r>
          </a:p>
          <a:p>
            <a:pPr marL="534988" lvl="1" indent="-268288" algn="just">
              <a:lnSpc>
                <a:spcPts val="1100"/>
              </a:lnSpc>
            </a:pPr>
            <a:r>
              <a:rPr lang="es-ES" sz="1000" dirty="0"/>
              <a:t>La </a:t>
            </a:r>
            <a:r>
              <a:rPr lang="es-ES" sz="1000" b="1" dirty="0"/>
              <a:t>eCO</a:t>
            </a:r>
            <a:r>
              <a:rPr lang="es-ES" sz="1000" b="1" baseline="-25000" dirty="0"/>
              <a:t>2</a:t>
            </a:r>
            <a:r>
              <a:rPr lang="es-ES" sz="1000" b="1" dirty="0"/>
              <a:t>calculadora </a:t>
            </a:r>
            <a:r>
              <a:rPr lang="es-ES" sz="1000" dirty="0"/>
              <a:t>es una versión web y simplificada del modelo de cálculo de emisiones desarrollado por el Puerto de Barcelona y la consultora especializada </a:t>
            </a:r>
            <a:r>
              <a:rPr lang="es-ES" sz="1000" dirty="0" err="1"/>
              <a:t>Mcrit</a:t>
            </a:r>
            <a:r>
              <a:rPr lang="es-ES" sz="1000" dirty="0"/>
              <a:t>. Este modelo, que  va unido a un Sistema de Información Geográfico denominado SIMPORT (Sistema de Información y Modelización del Hinterland y el Foreland del Puerto de Barcelona), ha sido validado por la Universidad Politécnica de Catalunya y certificado por la entidad verificadora TÜV </a:t>
            </a:r>
            <a:r>
              <a:rPr lang="es-ES" sz="1000" dirty="0" err="1"/>
              <a:t>Rheinland</a:t>
            </a:r>
            <a:r>
              <a:rPr lang="es-ES" sz="1000" dirty="0"/>
              <a:t>. </a:t>
            </a:r>
          </a:p>
        </p:txBody>
      </p:sp>
      <p:sp>
        <p:nvSpPr>
          <p:cNvPr id="8" name="7 Marcador de contenido"/>
          <p:cNvSpPr>
            <a:spLocks noGrp="1"/>
          </p:cNvSpPr>
          <p:nvPr>
            <p:ph idx="16"/>
          </p:nvPr>
        </p:nvSpPr>
        <p:spPr>
          <a:xfrm>
            <a:off x="139495" y="5157191"/>
            <a:ext cx="8866857" cy="1481459"/>
          </a:xfrm>
        </p:spPr>
        <p:txBody>
          <a:bodyPr>
            <a:normAutofit fontScale="85000" lnSpcReduction="20000"/>
          </a:bodyPr>
          <a:lstStyle/>
          <a:p>
            <a:pPr algn="just"/>
            <a:r>
              <a:rPr lang="es-ES" dirty="0"/>
              <a:t>BENEFICIOS</a:t>
            </a:r>
          </a:p>
          <a:p>
            <a:pPr lvl="1" algn="just"/>
            <a:r>
              <a:rPr lang="es-ES" dirty="0"/>
              <a:t>Facilitar a los usuarios y clientes del Puerto de Barcelona el cálculo de su Huella de Carbono y, de este modo, fomentar su toma en consideración al planificar las rutas de transporte.</a:t>
            </a:r>
          </a:p>
          <a:p>
            <a:pPr lvl="1" algn="just"/>
            <a:r>
              <a:rPr lang="es-ES" dirty="0"/>
              <a:t>Promover el uso de las rutas más eficientes y sostenibles para el transporte de mercancías. La herramienta demuestra que  para los tráficos entre Europa y Asia, los puertos mediterráneos son medioambientalmente más eficientes  respecto a la opción portuaria del norte.</a:t>
            </a:r>
          </a:p>
          <a:p>
            <a:pPr lvl="1" algn="just"/>
            <a:r>
              <a:rPr lang="es-ES" dirty="0"/>
              <a:t>Contribución a la reducción de GEI y alineación con los acuerdos internacionales y  legislación europea al respecto. </a:t>
            </a:r>
          </a:p>
          <a:p>
            <a:pPr lvl="1" algn="just"/>
            <a:r>
              <a:rPr lang="es-ES" dirty="0"/>
              <a:t>Puesta en valor de los servicios del Puerto de Barcelona por su nivel tecnológico y sostenibilidad ambiental.</a:t>
            </a:r>
          </a:p>
        </p:txBody>
      </p:sp>
      <p:sp>
        <p:nvSpPr>
          <p:cNvPr id="9" name="8 Marcador de contenido"/>
          <p:cNvSpPr>
            <a:spLocks noGrp="1"/>
          </p:cNvSpPr>
          <p:nvPr>
            <p:ph idx="17"/>
          </p:nvPr>
        </p:nvSpPr>
        <p:spPr>
          <a:xfrm>
            <a:off x="3340932" y="2890508"/>
            <a:ext cx="5803068" cy="2162860"/>
          </a:xfrm>
        </p:spPr>
        <p:txBody>
          <a:bodyPr>
            <a:noAutofit/>
          </a:bodyPr>
          <a:lstStyle/>
          <a:p>
            <a:pPr marL="182563" indent="-182563"/>
            <a:r>
              <a:rPr lang="es-ES" sz="1000" dirty="0"/>
              <a:t>MOTIVACIÓN</a:t>
            </a:r>
          </a:p>
          <a:p>
            <a:pPr marL="358775" lvl="1" indent="-176213"/>
            <a:r>
              <a:rPr lang="es-ES" sz="1000" dirty="0"/>
              <a:t>El objetivo de la </a:t>
            </a:r>
            <a:r>
              <a:rPr lang="es-ES" sz="1000" b="1" dirty="0"/>
              <a:t>eCO</a:t>
            </a:r>
            <a:r>
              <a:rPr lang="es-ES" sz="1000" b="1" baseline="-25000" dirty="0"/>
              <a:t>2</a:t>
            </a:r>
            <a:r>
              <a:rPr lang="es-ES" sz="1000" b="1" dirty="0"/>
              <a:t>calculadora</a:t>
            </a:r>
            <a:r>
              <a:rPr lang="es-ES" sz="1000" dirty="0"/>
              <a:t> es doble: poner en valor la ventaja competitiva del Port de Barcelona, y del Mediterráneo en general, en el ámbito medioambiental hacia sus competidores del norte de Europa; y poner al alcance de cargadores y operadores una herramienta de medida de las emisiones de CO</a:t>
            </a:r>
            <a:r>
              <a:rPr lang="es-ES" sz="1000" b="1" baseline="-25000" dirty="0"/>
              <a:t>2</a:t>
            </a:r>
            <a:r>
              <a:rPr lang="es-ES" sz="1000" dirty="0"/>
              <a:t> que contribuya a su toma de decisiones de encaminamiento de mercancías bajo criterios de sostenibilidad. </a:t>
            </a:r>
          </a:p>
          <a:p>
            <a:pPr marL="358775" lvl="1" indent="-176213"/>
            <a:r>
              <a:rPr lang="es-ES" sz="1000" dirty="0"/>
              <a:t>La metodología de cálculo desarrollada y la </a:t>
            </a:r>
            <a:r>
              <a:rPr lang="es-ES" sz="1000" b="1" dirty="0"/>
              <a:t>eCO</a:t>
            </a:r>
            <a:r>
              <a:rPr lang="es-ES" sz="1000" b="1" baseline="-25000" dirty="0"/>
              <a:t>2</a:t>
            </a:r>
            <a:r>
              <a:rPr lang="es-ES" sz="1000" b="1" dirty="0"/>
              <a:t>calculadora</a:t>
            </a:r>
            <a:r>
              <a:rPr lang="es-ES" sz="1000" dirty="0"/>
              <a:t> ha permitido aportar una sólida argumentación al debate de la red transeuropea de transporte y la política medioambiental dirigida a minimizar el impacto ambiental del transporte de mercancías y hacer más eficiente y sostenible el sistema logístico y de transporte europeo.   </a:t>
            </a:r>
          </a:p>
          <a:p>
            <a:pPr marL="358775" lvl="1" indent="-176213"/>
            <a:r>
              <a:rPr lang="es-ES" sz="1000" dirty="0"/>
              <a:t>La </a:t>
            </a:r>
            <a:r>
              <a:rPr lang="es-ES" sz="1000" b="1" dirty="0"/>
              <a:t>eCO</a:t>
            </a:r>
            <a:r>
              <a:rPr lang="es-ES" sz="1000" b="1" baseline="-25000" dirty="0"/>
              <a:t>2</a:t>
            </a:r>
            <a:r>
              <a:rPr lang="es-ES" sz="1000" b="1" dirty="0"/>
              <a:t>calculadora</a:t>
            </a:r>
            <a:r>
              <a:rPr lang="es-ES" sz="1000" dirty="0"/>
              <a:t> se enmarca en una visión </a:t>
            </a:r>
            <a:r>
              <a:rPr lang="es-ES" sz="1000" dirty="0" err="1"/>
              <a:t>smart</a:t>
            </a:r>
            <a:r>
              <a:rPr lang="es-ES" sz="1000" dirty="0"/>
              <a:t> del Puerto de Barcelona que implica el uso de las nuevas tecnologías para ofrecer servicios más eficientes; el compromiso ambiental para conseguir un crecimiento sostenible; y una orientación a las necesidades de los clientes y ciudadanos.</a:t>
            </a:r>
          </a:p>
        </p:txBody>
      </p:sp>
      <p:sp>
        <p:nvSpPr>
          <p:cNvPr id="14" name="9 Marcador de contenido"/>
          <p:cNvSpPr>
            <a:spLocks noGrp="1"/>
          </p:cNvSpPr>
          <p:nvPr>
            <p:ph idx="18"/>
          </p:nvPr>
        </p:nvSpPr>
        <p:spPr>
          <a:xfrm>
            <a:off x="117552" y="2893128"/>
            <a:ext cx="3024336" cy="2160240"/>
          </a:xfrm>
        </p:spPr>
        <p:txBody>
          <a:bodyPr>
            <a:normAutofit lnSpcReduction="10000"/>
          </a:bodyPr>
          <a:lstStyle/>
          <a:p>
            <a:r>
              <a:rPr lang="es-ES" dirty="0"/>
              <a:t>FECHAS DE IMPLANTACION:</a:t>
            </a:r>
          </a:p>
          <a:p>
            <a:pPr lvl="1"/>
            <a:r>
              <a:rPr lang="es-ES" dirty="0"/>
              <a:t>2012-2013</a:t>
            </a:r>
          </a:p>
          <a:p>
            <a:r>
              <a:rPr lang="es-ES" dirty="0"/>
              <a:t>PRESUPUESTO:</a:t>
            </a:r>
          </a:p>
          <a:p>
            <a:pPr lvl="1"/>
            <a:r>
              <a:rPr lang="es-ES" dirty="0"/>
              <a:t>49.328 € (mantenimiento 4.500 €/año)</a:t>
            </a:r>
          </a:p>
          <a:p>
            <a:r>
              <a:rPr lang="es-ES" dirty="0"/>
              <a:t>AUTORIDAD PORTUARIA QUE LO DESARROLLA:</a:t>
            </a:r>
          </a:p>
          <a:p>
            <a:pPr lvl="1" algn="l"/>
            <a:r>
              <a:rPr lang="es-ES" dirty="0"/>
              <a:t>Autoridad Portuaria de Barcelona</a:t>
            </a:r>
          </a:p>
        </p:txBody>
      </p:sp>
      <p:pic>
        <p:nvPicPr>
          <p:cNvPr id="15" name="1 Marcador de contenido"/>
          <p:cNvPicPr>
            <a:picLocks noGrp="1" noChangeAspect="1"/>
          </p:cNvPicPr>
          <p:nvPr>
            <p:ph idx="15"/>
          </p:nvPr>
        </p:nvPicPr>
        <p:blipFill>
          <a:blip r:embed="rId3" cstate="email">
            <a:extLst>
              <a:ext uri="{28A0092B-C50C-407E-A947-70E740481C1C}">
                <a14:useLocalDpi xmlns:a14="http://schemas.microsoft.com/office/drawing/2010/main" val="0"/>
              </a:ext>
            </a:extLst>
          </a:blip>
          <a:stretch>
            <a:fillRect/>
          </a:stretch>
        </p:blipFill>
        <p:spPr>
          <a:xfrm>
            <a:off x="6206660" y="980077"/>
            <a:ext cx="2662246" cy="1767066"/>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16" name="CuadroTexto 15"/>
          <p:cNvSpPr txBox="1"/>
          <p:nvPr/>
        </p:nvSpPr>
        <p:spPr>
          <a:xfrm>
            <a:off x="7740352" y="2578217"/>
            <a:ext cx="1002197" cy="184666"/>
          </a:xfrm>
          <a:prstGeom prst="rect">
            <a:avLst/>
          </a:prstGeom>
          <a:noFill/>
        </p:spPr>
        <p:txBody>
          <a:bodyPr wrap="none" rtlCol="0">
            <a:spAutoFit/>
          </a:bodyPr>
          <a:lstStyle/>
          <a:p>
            <a:r>
              <a:rPr lang="es-ES" sz="600" dirty="0">
                <a:solidFill>
                  <a:schemeClr val="bg1"/>
                </a:solidFill>
              </a:rPr>
              <a:t>www.portdebarcelona.cat</a:t>
            </a:r>
          </a:p>
        </p:txBody>
      </p:sp>
      <p:sp>
        <p:nvSpPr>
          <p:cNvPr id="12"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14</a:t>
            </a:fld>
            <a:endParaRPr lang="es-ES" dirty="0"/>
          </a:p>
        </p:txBody>
      </p:sp>
      <p:sp>
        <p:nvSpPr>
          <p:cNvPr id="5" name="AutoShape 2" descr="Resultado de imagen de logo: autoridad portuaria de barcelo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Resultado de imagen de logo: autoridad portuaria de barcelon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6" descr="Resultado de imagen de logo: autoridad portuaria de barcelon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8" descr="Resultado de imagen de logo: autoridad portuaria de barcelon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7" name="AutoShape 10" descr="Resultado de imagen de logo: autoridad portuaria de barcelo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08" name="Picture 12" descr="http://mobilitzatperlaselva.org/i-images/316/157/mm/image/LOGO_PortdeBarcelona%283%2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88520" y="185856"/>
            <a:ext cx="1203960" cy="5981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FICHA1707</a:t>
            </a:r>
          </a:p>
        </p:txBody>
      </p:sp>
      <p:sp>
        <p:nvSpPr>
          <p:cNvPr id="3" name="Marcador de texto 2"/>
          <p:cNvSpPr>
            <a:spLocks noGrp="1"/>
          </p:cNvSpPr>
          <p:nvPr>
            <p:ph type="body" sz="quarter" idx="14"/>
          </p:nvPr>
        </p:nvSpPr>
        <p:spPr/>
        <p:txBody>
          <a:bodyPr/>
          <a:lstStyle/>
          <a:p>
            <a:r>
              <a:rPr lang="es-ES" dirty="0"/>
              <a:t>eCO</a:t>
            </a:r>
            <a:r>
              <a:rPr lang="es-ES" baseline="-25000" dirty="0"/>
              <a:t>2</a:t>
            </a:r>
            <a:r>
              <a:rPr lang="es-ES" dirty="0"/>
              <a:t>CALCULADORA</a:t>
            </a:r>
          </a:p>
          <a:p>
            <a:endParaRPr lang="es-ES" dirty="0"/>
          </a:p>
        </p:txBody>
      </p:sp>
      <p:sp>
        <p:nvSpPr>
          <p:cNvPr id="20"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4291724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contenido 16"/>
          <p:cNvPicPr>
            <a:picLocks noGrp="1" noChangeAspect="1"/>
          </p:cNvPicPr>
          <p:nvPr>
            <p:ph idx="15"/>
          </p:nvPr>
        </p:nvPicPr>
        <p:blipFill rotWithShape="1">
          <a:blip r:embed="rId3" cstate="email">
            <a:extLst>
              <a:ext uri="{28A0092B-C50C-407E-A947-70E740481C1C}">
                <a14:useLocalDpi xmlns:a14="http://schemas.microsoft.com/office/drawing/2010/main" val="0"/>
              </a:ext>
            </a:extLst>
          </a:blip>
          <a:srcRect/>
          <a:stretch/>
        </p:blipFill>
        <p:spPr>
          <a:xfrm>
            <a:off x="82744" y="235216"/>
            <a:ext cx="3306634" cy="2373481"/>
          </a:xfrm>
          <a:ln w="3175">
            <a:solidFill>
              <a:schemeClr val="tx1"/>
            </a:solidFill>
          </a:ln>
        </p:spPr>
      </p:pic>
      <p:pic>
        <p:nvPicPr>
          <p:cNvPr id="8" name="Imagen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6266" y="2672240"/>
            <a:ext cx="3302835" cy="1530939"/>
          </a:xfrm>
          <a:prstGeom prst="rect">
            <a:avLst/>
          </a:prstGeom>
          <a:ln w="3175">
            <a:solidFill>
              <a:schemeClr val="tx1"/>
            </a:solidFill>
          </a:ln>
        </p:spPr>
      </p:pic>
      <p:sp>
        <p:nvSpPr>
          <p:cNvPr id="4" name="3 Marcador de texto"/>
          <p:cNvSpPr>
            <a:spLocks noGrp="1"/>
          </p:cNvSpPr>
          <p:nvPr>
            <p:ph type="body" sz="quarter" idx="14"/>
          </p:nvPr>
        </p:nvSpPr>
        <p:spPr/>
        <p:txBody>
          <a:bodyPr/>
          <a:lstStyle/>
          <a:p>
            <a:r>
              <a:rPr lang="es-ES" dirty="0"/>
              <a:t>En qué consiste el proyecto</a:t>
            </a:r>
          </a:p>
        </p:txBody>
      </p:sp>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sp>
        <p:nvSpPr>
          <p:cNvPr id="9" name="8 Marcador de contenido"/>
          <p:cNvSpPr>
            <a:spLocks noGrp="1"/>
          </p:cNvSpPr>
          <p:nvPr>
            <p:ph idx="16"/>
          </p:nvPr>
        </p:nvSpPr>
        <p:spPr>
          <a:xfrm>
            <a:off x="13420" y="4810125"/>
            <a:ext cx="3406716" cy="2125735"/>
          </a:xfrm>
        </p:spPr>
        <p:txBody>
          <a:bodyPr>
            <a:noAutofit/>
          </a:bodyPr>
          <a:lstStyle/>
          <a:p>
            <a:pPr marL="180975" indent="-180975" algn="just"/>
            <a:r>
              <a:rPr lang="es-ES" sz="900" dirty="0"/>
              <a:t>La  puesta a disposición de los clientes de los puertos de herramientas gratuitas de fácil manejo para la gestión de su actividad:</a:t>
            </a:r>
          </a:p>
          <a:p>
            <a:pPr marL="581025" lvl="2" indent="-180975" algn="just"/>
            <a:r>
              <a:rPr lang="es-ES" sz="900" dirty="0"/>
              <a:t>Es valorada muy positivamente, potenciando la inclusión del puerto en cuestión en sus rutas de transporte.</a:t>
            </a:r>
          </a:p>
          <a:p>
            <a:pPr marL="581025" lvl="2" indent="-180975" algn="just"/>
            <a:r>
              <a:rPr lang="es-ES" sz="900" dirty="0"/>
              <a:t>Contribuye a la consideración de criterios de sostenibilidad en la toma de decisiones por los clientes y operadores de transporte.</a:t>
            </a:r>
          </a:p>
          <a:p>
            <a:pPr marL="180975" indent="-180975" algn="just"/>
            <a:r>
              <a:rPr lang="es-ES" sz="900" dirty="0"/>
              <a:t>La potenciación de la fachada marítima mediterránea contribuye al reequilibrio y redimensionamiento de los flujos de transporte entre los puertos de la UE y Asia,  con una reducción importante de las emisiones de gases contaminantes.</a:t>
            </a:r>
          </a:p>
        </p:txBody>
      </p:sp>
      <p:sp>
        <p:nvSpPr>
          <p:cNvPr id="11" name="CuadroTexto 10"/>
          <p:cNvSpPr txBox="1"/>
          <p:nvPr/>
        </p:nvSpPr>
        <p:spPr>
          <a:xfrm>
            <a:off x="9865" y="2461365"/>
            <a:ext cx="869149" cy="169277"/>
          </a:xfrm>
          <a:prstGeom prst="rect">
            <a:avLst/>
          </a:prstGeom>
          <a:noFill/>
          <a:ln w="3175">
            <a:noFill/>
          </a:ln>
        </p:spPr>
        <p:txBody>
          <a:bodyPr wrap="none" rtlCol="0">
            <a:spAutoFit/>
          </a:bodyPr>
          <a:lstStyle/>
          <a:p>
            <a:r>
              <a:rPr lang="es-ES" sz="500" dirty="0" err="1"/>
              <a:t>www.portdebarcelona.cat</a:t>
            </a:r>
            <a:endParaRPr lang="en-US" sz="500" dirty="0"/>
          </a:p>
        </p:txBody>
      </p:sp>
      <p:sp>
        <p:nvSpPr>
          <p:cNvPr id="13" name="CuadroTexto 12"/>
          <p:cNvSpPr txBox="1"/>
          <p:nvPr/>
        </p:nvSpPr>
        <p:spPr>
          <a:xfrm>
            <a:off x="49760" y="3733699"/>
            <a:ext cx="3336798" cy="477054"/>
          </a:xfrm>
          <a:prstGeom prst="rect">
            <a:avLst/>
          </a:prstGeom>
          <a:noFill/>
        </p:spPr>
        <p:txBody>
          <a:bodyPr wrap="square" rtlCol="0">
            <a:spAutoFit/>
          </a:bodyPr>
          <a:lstStyle/>
          <a:p>
            <a:pPr algn="just"/>
            <a:r>
              <a:rPr lang="es-ES" sz="500" dirty="0">
                <a:solidFill>
                  <a:schemeClr val="bg1"/>
                </a:solidFill>
              </a:rPr>
              <a:t>Presentación de la </a:t>
            </a:r>
            <a:r>
              <a:rPr lang="es-ES" sz="500" dirty="0" err="1">
                <a:solidFill>
                  <a:schemeClr val="bg1"/>
                </a:solidFill>
              </a:rPr>
              <a:t>eCO</a:t>
            </a:r>
            <a:r>
              <a:rPr lang="es-ES" sz="500" baseline="-25000" dirty="0" err="1">
                <a:solidFill>
                  <a:schemeClr val="bg1"/>
                </a:solidFill>
              </a:rPr>
              <a:t>2</a:t>
            </a:r>
            <a:r>
              <a:rPr lang="es-ES" sz="500" dirty="0" err="1">
                <a:solidFill>
                  <a:schemeClr val="bg1"/>
                </a:solidFill>
              </a:rPr>
              <a:t>calculadora</a:t>
            </a:r>
            <a:r>
              <a:rPr lang="es-ES" sz="500" dirty="0">
                <a:solidFill>
                  <a:schemeClr val="bg1"/>
                </a:solidFill>
              </a:rPr>
              <a:t> (de izquierda a derecha: Noelia Martín –Dpto. Estrategia del Port de Barcelona-, Efraín Larrea -Consultor Senior de </a:t>
            </a:r>
            <a:r>
              <a:rPr lang="es-ES" sz="500" dirty="0" err="1">
                <a:solidFill>
                  <a:schemeClr val="bg1"/>
                </a:solidFill>
              </a:rPr>
              <a:t>Mcrit</a:t>
            </a:r>
            <a:r>
              <a:rPr lang="es-ES" sz="500" dirty="0">
                <a:solidFill>
                  <a:schemeClr val="bg1"/>
                </a:solidFill>
              </a:rPr>
              <a:t>-, Oliver Aliaga -</a:t>
            </a:r>
            <a:r>
              <a:rPr lang="es-ES" sz="500" dirty="0" err="1">
                <a:solidFill>
                  <a:schemeClr val="bg1"/>
                </a:solidFill>
              </a:rPr>
              <a:t>Forwarding</a:t>
            </a:r>
            <a:r>
              <a:rPr lang="es-ES" sz="500" dirty="0">
                <a:solidFill>
                  <a:schemeClr val="bg1"/>
                </a:solidFill>
              </a:rPr>
              <a:t> </a:t>
            </a:r>
            <a:r>
              <a:rPr lang="es-ES" sz="500" dirty="0" err="1">
                <a:solidFill>
                  <a:schemeClr val="bg1"/>
                </a:solidFill>
              </a:rPr>
              <a:t>Coordinator</a:t>
            </a:r>
            <a:r>
              <a:rPr lang="es-ES" sz="500" dirty="0">
                <a:solidFill>
                  <a:schemeClr val="bg1"/>
                </a:solidFill>
              </a:rPr>
              <a:t> de </a:t>
            </a:r>
            <a:r>
              <a:rPr lang="es-ES" sz="500" dirty="0" err="1">
                <a:solidFill>
                  <a:schemeClr val="bg1"/>
                </a:solidFill>
              </a:rPr>
              <a:t>Erhisp</a:t>
            </a:r>
            <a:r>
              <a:rPr lang="es-ES" sz="500" dirty="0">
                <a:solidFill>
                  <a:schemeClr val="bg1"/>
                </a:solidFill>
              </a:rPr>
              <a:t> </a:t>
            </a:r>
            <a:r>
              <a:rPr lang="es-ES" sz="500" dirty="0" err="1">
                <a:solidFill>
                  <a:schemeClr val="bg1"/>
                </a:solidFill>
              </a:rPr>
              <a:t>S.A.U</a:t>
            </a:r>
            <a:r>
              <a:rPr lang="es-ES" sz="500" dirty="0">
                <a:solidFill>
                  <a:schemeClr val="bg1"/>
                </a:solidFill>
              </a:rPr>
              <a:t>.-, Emma Cobos -Directora  Desarrollo de Negocio del Port de Barcelona-, Francisco Manuel Arce -Director Logística de Ercros, S.A.- y Santiago García-</a:t>
            </a:r>
            <a:r>
              <a:rPr lang="es-ES" sz="500" dirty="0" err="1">
                <a:solidFill>
                  <a:schemeClr val="bg1"/>
                </a:solidFill>
              </a:rPr>
              <a:t>Milà</a:t>
            </a:r>
            <a:r>
              <a:rPr lang="es-ES" sz="500" dirty="0">
                <a:solidFill>
                  <a:schemeClr val="bg1"/>
                </a:solidFill>
              </a:rPr>
              <a:t> -Subdirector General Estrategia y Comercial del Port de Barcelona-). Foto </a:t>
            </a:r>
            <a:r>
              <a:rPr lang="es-ES" sz="500" dirty="0" err="1">
                <a:solidFill>
                  <a:schemeClr val="bg1"/>
                </a:solidFill>
              </a:rPr>
              <a:t>Mavi</a:t>
            </a:r>
            <a:r>
              <a:rPr lang="es-ES" sz="500" dirty="0">
                <a:solidFill>
                  <a:schemeClr val="bg1"/>
                </a:solidFill>
              </a:rPr>
              <a:t> </a:t>
            </a:r>
            <a:r>
              <a:rPr lang="es-ES" sz="500" dirty="0" err="1">
                <a:solidFill>
                  <a:schemeClr val="bg1"/>
                </a:solidFill>
              </a:rPr>
              <a:t>Guirao</a:t>
            </a:r>
            <a:r>
              <a:rPr lang="es-ES" sz="500" dirty="0">
                <a:solidFill>
                  <a:schemeClr val="bg1"/>
                </a:solidFill>
              </a:rPr>
              <a:t>.</a:t>
            </a:r>
          </a:p>
          <a:p>
            <a:pPr algn="just"/>
            <a:r>
              <a:rPr lang="es-ES" sz="500" dirty="0">
                <a:solidFill>
                  <a:schemeClr val="bg1"/>
                </a:solidFill>
              </a:rPr>
              <a:t>Fuente: https://</a:t>
            </a:r>
            <a:r>
              <a:rPr lang="es-ES" sz="500" dirty="0" err="1">
                <a:solidFill>
                  <a:schemeClr val="bg1"/>
                </a:solidFill>
              </a:rPr>
              <a:t>www.diariodelpuerto.com</a:t>
            </a:r>
            <a:r>
              <a:rPr lang="es-ES" sz="500" dirty="0">
                <a:solidFill>
                  <a:schemeClr val="bg1"/>
                </a:solidFill>
              </a:rPr>
              <a:t>/ver/39273/el-puerto-de-</a:t>
            </a:r>
            <a:r>
              <a:rPr lang="es-ES" sz="500" dirty="0" err="1">
                <a:solidFill>
                  <a:schemeClr val="bg1"/>
                </a:solidFill>
              </a:rPr>
              <a:t>barcelona</a:t>
            </a:r>
            <a:r>
              <a:rPr lang="es-ES" sz="500" dirty="0">
                <a:solidFill>
                  <a:schemeClr val="bg1"/>
                </a:solidFill>
              </a:rPr>
              <a:t>-activa-su-</a:t>
            </a:r>
            <a:r>
              <a:rPr lang="es-ES" sz="500" dirty="0" err="1">
                <a:solidFill>
                  <a:schemeClr val="bg1"/>
                </a:solidFill>
              </a:rPr>
              <a:t>ecocalculadora.html</a:t>
            </a:r>
            <a:endParaRPr lang="en-US" sz="500" dirty="0">
              <a:solidFill>
                <a:schemeClr val="bg1"/>
              </a:solidFill>
            </a:endParaRPr>
          </a:p>
        </p:txBody>
      </p:sp>
      <p:sp>
        <p:nvSpPr>
          <p:cNvPr id="14" name="1 Marcador de contenido"/>
          <p:cNvSpPr txBox="1">
            <a:spLocks/>
          </p:cNvSpPr>
          <p:nvPr/>
        </p:nvSpPr>
        <p:spPr>
          <a:xfrm>
            <a:off x="3466001" y="442167"/>
            <a:ext cx="5544616" cy="64807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0" lang="es-ES" sz="1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es-ES" sz="1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marL="0" indent="0" algn="just">
              <a:buNone/>
            </a:pPr>
            <a:r>
              <a:rPr lang="es-ES" sz="950" dirty="0"/>
              <a:t>DESARROLLO: </a:t>
            </a:r>
          </a:p>
          <a:p>
            <a:pPr marL="266700" indent="-180975" algn="just"/>
            <a:r>
              <a:rPr lang="es-ES" sz="950" dirty="0"/>
              <a:t>La actividad portuaria tiene un impacto en el medio y contribuye a la huella de carbono de las mercancías y también de las cadenas logísticas que vehicula por ser un gran nodo de intercambio modal. Los puertos deben aplicar medidas para reducir el impacto de su actividad y promover cadenas de transporte más eficientes y sostenibles. Es un requerimiento de la sociedad, de los clientes - que quieren cumplir sus compromisos medioambientales- y de las directrices europeas  e internacionales para mitigar el cambio climático. </a:t>
            </a:r>
          </a:p>
          <a:p>
            <a:pPr marL="266700" indent="-180975" algn="just"/>
            <a:r>
              <a:rPr lang="es-ES" sz="950" dirty="0"/>
              <a:t>El Puerto de Barcelona ha desarrollado una estrategia climática para reducir las emisiones de GEI con un triple enfoque: 1) la reducción de la huella corporativa 2) conseguir ser un puerto neutro en emisiones para el paso de la mercancía y 3) la promoción de sistemas de información y de transporte para la consecución de cadenas logísticas más sostenibles</a:t>
            </a:r>
          </a:p>
          <a:p>
            <a:pPr marL="266700" indent="-180975" algn="just"/>
            <a:r>
              <a:rPr lang="es-ES" sz="950" dirty="0"/>
              <a:t>La </a:t>
            </a:r>
            <a:r>
              <a:rPr lang="es-ES" sz="950" b="1" dirty="0"/>
              <a:t>eCO</a:t>
            </a:r>
            <a:r>
              <a:rPr lang="es-ES" sz="950" b="1" baseline="-25000" dirty="0"/>
              <a:t>2</a:t>
            </a:r>
            <a:r>
              <a:rPr lang="es-ES" sz="950" b="1" dirty="0"/>
              <a:t>calculadora, </a:t>
            </a:r>
            <a:r>
              <a:rPr lang="es-ES" sz="950" dirty="0"/>
              <a:t>que se encuadra en este último enfoque</a:t>
            </a:r>
            <a:r>
              <a:rPr lang="es-ES" sz="950" b="1" dirty="0"/>
              <a:t>, </a:t>
            </a:r>
            <a:r>
              <a:rPr lang="es-ES" sz="950" dirty="0"/>
              <a:t>es una herramienta de libre acceso que permite calcular las emisiones de CO</a:t>
            </a:r>
            <a:r>
              <a:rPr lang="es-ES" sz="950" baseline="-25000" dirty="0"/>
              <a:t>2</a:t>
            </a:r>
            <a:r>
              <a:rPr lang="es-ES" sz="950" dirty="0"/>
              <a:t> asociadas a una ruta de transporte determinada. Se desarrolla en un entorno web, que es una versión simplificada del modelo de cálculo de emisiones desarrollado por la Autoridad Portuaria de Barcelona y la consultora especializada </a:t>
            </a:r>
            <a:r>
              <a:rPr lang="es-ES" sz="950" dirty="0" err="1"/>
              <a:t>Mcrit</a:t>
            </a:r>
            <a:r>
              <a:rPr lang="es-ES" sz="950" dirty="0"/>
              <a:t> .</a:t>
            </a:r>
          </a:p>
          <a:p>
            <a:pPr marL="266700" indent="-180975" algn="just"/>
            <a:r>
              <a:rPr lang="es-ES" sz="950" dirty="0"/>
              <a:t>El modelo de emisiones va unido a un Sistema de Información Geográfica “SIMPORT” (Sistema de Información y Modelización del Hinterland y el Foreland del Puerto de Barcelona), que permite calcular las distancias y tiempos de recorrido para los distintos trayectos posibles entre las zonas del Foreland y una localización del Hinterland dentro de las Regiones de Europa (NUTS3). En esta ruta, siempre hay un tramo marítimo entre el puerto del Foreland y el Puerto de Barcelona, y un tramo terrestre entre el Puerto de Barcelona y la localización del Hinterland. Este tramo terrestre puede ser por carretera o por ferrocarril, aunque la última milla siempre se considera por carretera. En base a estas distancias, se pueden calcular las emisiones de CO</a:t>
            </a:r>
            <a:r>
              <a:rPr lang="es-ES" sz="950" baseline="-25000" dirty="0"/>
              <a:t>2</a:t>
            </a:r>
            <a:r>
              <a:rPr lang="es-ES" sz="950" dirty="0"/>
              <a:t> aplicando unos factores de emisión y unos factores de carga de cada vehículo.</a:t>
            </a:r>
          </a:p>
          <a:p>
            <a:pPr marL="266700" indent="-180975" algn="just"/>
            <a:r>
              <a:rPr lang="es-ES" sz="950" dirty="0"/>
              <a:t>Las metodologías de cálculo son las siguientes, utilizando datos de emisiones de la base CORINAIR (Agencia Europea de Medio Ambiente),</a:t>
            </a:r>
          </a:p>
          <a:p>
            <a:pPr marL="666750" lvl="2" indent="-180975" algn="just"/>
            <a:r>
              <a:rPr lang="es-ES" sz="950" u="sng" dirty="0"/>
              <a:t>Tramo oceánico</a:t>
            </a:r>
            <a:r>
              <a:rPr lang="es-ES" sz="950" dirty="0"/>
              <a:t>: “</a:t>
            </a:r>
            <a:r>
              <a:rPr lang="es-ES" sz="950" dirty="0" err="1"/>
              <a:t>Emission</a:t>
            </a:r>
            <a:r>
              <a:rPr lang="es-ES" sz="950" dirty="0"/>
              <a:t> </a:t>
            </a:r>
            <a:r>
              <a:rPr lang="es-ES" sz="950" dirty="0" err="1"/>
              <a:t>estimate</a:t>
            </a:r>
            <a:r>
              <a:rPr lang="es-ES" sz="950" dirty="0"/>
              <a:t> </a:t>
            </a:r>
            <a:r>
              <a:rPr lang="es-ES" sz="950" dirty="0" err="1"/>
              <a:t>methodology</a:t>
            </a:r>
            <a:r>
              <a:rPr lang="es-ES" sz="950" dirty="0"/>
              <a:t> </a:t>
            </a:r>
            <a:r>
              <a:rPr lang="es-ES" sz="950" dirty="0" err="1"/>
              <a:t>for</a:t>
            </a:r>
            <a:r>
              <a:rPr lang="es-ES" sz="950" dirty="0"/>
              <a:t> </a:t>
            </a:r>
            <a:r>
              <a:rPr lang="es-ES" sz="950" dirty="0" err="1"/>
              <a:t>maritime</a:t>
            </a:r>
            <a:r>
              <a:rPr lang="es-ES" sz="950" dirty="0"/>
              <a:t> </a:t>
            </a:r>
            <a:r>
              <a:rPr lang="es-ES" sz="950" dirty="0" err="1"/>
              <a:t>navigation</a:t>
            </a:r>
            <a:r>
              <a:rPr lang="es-ES" sz="950" dirty="0"/>
              <a:t>” (</a:t>
            </a:r>
            <a:r>
              <a:rPr lang="es-ES" sz="950" dirty="0" err="1"/>
              <a:t>Trozzi</a:t>
            </a:r>
            <a:r>
              <a:rPr lang="es-ES" sz="950" dirty="0"/>
              <a:t> C., 2010), considerando un buque portacontenedores.</a:t>
            </a:r>
          </a:p>
          <a:p>
            <a:pPr marL="666750" lvl="2" indent="-180975" algn="just"/>
            <a:r>
              <a:rPr lang="es-ES" sz="950" u="sng" dirty="0"/>
              <a:t>Tramo terrestre</a:t>
            </a:r>
            <a:r>
              <a:rPr lang="es-ES" sz="950" dirty="0"/>
              <a:t>:</a:t>
            </a:r>
          </a:p>
          <a:p>
            <a:pPr marL="723900" lvl="3" indent="-180975" algn="just"/>
            <a:r>
              <a:rPr lang="es-ES" sz="950" i="1" dirty="0"/>
              <a:t>Carretera</a:t>
            </a:r>
            <a:r>
              <a:rPr lang="es-ES" sz="950" dirty="0"/>
              <a:t>: formulación del modelo COPERT IV (base de la metodología CORINAIR), considerando un camión articulado de 40-50 t con tecnología EURO IV (vehículo estándar para el transporte de contenedores).</a:t>
            </a:r>
          </a:p>
          <a:p>
            <a:pPr marL="723900" lvl="3" indent="-180975" algn="just"/>
            <a:r>
              <a:rPr lang="es-ES" sz="950" i="1" dirty="0"/>
              <a:t>Ferrocarril</a:t>
            </a:r>
            <a:r>
              <a:rPr lang="es-ES" sz="950" dirty="0"/>
              <a:t>: metodología LIPASTO (</a:t>
            </a:r>
            <a:r>
              <a:rPr lang="es-ES" sz="950" dirty="0" err="1"/>
              <a:t>Mäkelä</a:t>
            </a:r>
            <a:r>
              <a:rPr lang="es-ES" sz="950" dirty="0"/>
              <a:t>, K., and </a:t>
            </a:r>
            <a:r>
              <a:rPr lang="es-ES" sz="950" dirty="0" err="1"/>
              <a:t>Auvinen</a:t>
            </a:r>
            <a:r>
              <a:rPr lang="es-ES" sz="950" dirty="0"/>
              <a:t>, H., 2009; VTT </a:t>
            </a:r>
            <a:r>
              <a:rPr lang="es-ES" sz="950" dirty="0" err="1"/>
              <a:t>Technical</a:t>
            </a:r>
            <a:r>
              <a:rPr lang="es-ES" sz="950" dirty="0"/>
              <a:t> </a:t>
            </a:r>
            <a:r>
              <a:rPr lang="es-ES" sz="950" dirty="0" err="1"/>
              <a:t>Research</a:t>
            </a:r>
            <a:r>
              <a:rPr lang="es-ES" sz="950" dirty="0"/>
              <a:t> Centre of </a:t>
            </a:r>
            <a:r>
              <a:rPr lang="es-ES" sz="950" dirty="0" err="1"/>
              <a:t>Finland</a:t>
            </a:r>
            <a:r>
              <a:rPr lang="es-ES" sz="950" dirty="0"/>
              <a:t>), asumiendo la hipótesis de ferrocarril eléctrico y, por tanto, con emisiones indirectas (electricidad generada, en parte, de fuentes no renovables).</a:t>
            </a:r>
          </a:p>
          <a:p>
            <a:pPr marL="266700" indent="-180975" algn="just"/>
            <a:r>
              <a:rPr lang="es-ES" sz="950" dirty="0"/>
              <a:t>Únicamente se calculan las emisiones asociadas a los recorridos realizados en los distintos modos de transporte. No se tienen en cuenta ni las emisiones debidas a la manipulación de la carga, ni a la producción de vehículos e infraestructuras usadas en el transporte.</a:t>
            </a:r>
          </a:p>
          <a:p>
            <a:pPr marL="266700" indent="-180975" algn="just"/>
            <a:r>
              <a:rPr lang="es-ES" sz="950" dirty="0"/>
              <a:t>El sistema permite generar un informe resumen de los resultados de la simulación realizada, que incluye un mapa sobre Google </a:t>
            </a:r>
            <a:r>
              <a:rPr lang="es-ES" sz="950" dirty="0" err="1"/>
              <a:t>Maps</a:t>
            </a:r>
            <a:r>
              <a:rPr lang="es-ES" sz="950" dirty="0"/>
              <a:t> con todas las alternativas para el escenario definido.</a:t>
            </a:r>
          </a:p>
        </p:txBody>
      </p:sp>
      <p:sp>
        <p:nvSpPr>
          <p:cNvPr id="15"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15</a:t>
            </a:fld>
            <a:endParaRPr lang="es-ES" sz="1200" dirty="0">
              <a:solidFill>
                <a:schemeClr val="bg1"/>
              </a:solidFill>
            </a:endParaRPr>
          </a:p>
        </p:txBody>
      </p:sp>
    </p:spTree>
    <p:extLst>
      <p:ext uri="{BB962C8B-B14F-4D97-AF65-F5344CB8AC3E}">
        <p14:creationId xmlns:p14="http://schemas.microsoft.com/office/powerpoint/2010/main" val="11614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12384" y="980728"/>
            <a:ext cx="5467728" cy="1656184"/>
          </a:xfrm>
        </p:spPr>
        <p:txBody>
          <a:bodyPr/>
          <a:lstStyle/>
          <a:p>
            <a:r>
              <a:rPr lang="es-ES" dirty="0"/>
              <a:t>DESCRIPCIÓN DE LA ACTUACIÓN:</a:t>
            </a:r>
          </a:p>
          <a:p>
            <a:pPr lvl="1"/>
            <a:r>
              <a:rPr lang="es-ES" dirty="0"/>
              <a:t>La actuación consiste en la captación de agua de lluvia de las cubiertas de una nave, almacenándola en una depósito de 160 m</a:t>
            </a:r>
            <a:r>
              <a:rPr lang="es-ES" baseline="30000" dirty="0"/>
              <a:t>3</a:t>
            </a:r>
            <a:r>
              <a:rPr lang="es-ES" dirty="0"/>
              <a:t> creado para este propósito y su posterior utilización mediante la reconversión de una red de riego (en uso cuando las parvas de carbón estaban apiladas al aire libre).</a:t>
            </a:r>
          </a:p>
        </p:txBody>
      </p:sp>
      <p:sp>
        <p:nvSpPr>
          <p:cNvPr id="8" name="7 Marcador de contenido"/>
          <p:cNvSpPr>
            <a:spLocks noGrp="1"/>
          </p:cNvSpPr>
          <p:nvPr>
            <p:ph idx="16"/>
          </p:nvPr>
        </p:nvSpPr>
        <p:spPr>
          <a:xfrm>
            <a:off x="139495" y="5157192"/>
            <a:ext cx="8866857" cy="1224136"/>
          </a:xfrm>
        </p:spPr>
        <p:txBody>
          <a:bodyPr/>
          <a:lstStyle/>
          <a:p>
            <a:r>
              <a:rPr lang="es-ES" dirty="0"/>
              <a:t>BENEFICIOS</a:t>
            </a:r>
          </a:p>
          <a:p>
            <a:pPr lvl="1"/>
            <a:r>
              <a:rPr lang="es-ES" dirty="0"/>
              <a:t>Disminución del consumo de agua potable .</a:t>
            </a:r>
          </a:p>
          <a:p>
            <a:pPr lvl="1"/>
            <a:r>
              <a:rPr lang="es-ES" dirty="0"/>
              <a:t>Reutilización de sistemas  que habían quedado obsoletos (red de riego).</a:t>
            </a:r>
          </a:p>
        </p:txBody>
      </p:sp>
      <p:sp>
        <p:nvSpPr>
          <p:cNvPr id="9" name="8 Marcador de contenido"/>
          <p:cNvSpPr>
            <a:spLocks noGrp="1"/>
          </p:cNvSpPr>
          <p:nvPr>
            <p:ph idx="17"/>
          </p:nvPr>
        </p:nvSpPr>
        <p:spPr>
          <a:xfrm>
            <a:off x="3367960" y="2897420"/>
            <a:ext cx="5688632" cy="2053796"/>
          </a:xfrm>
        </p:spPr>
        <p:txBody>
          <a:bodyPr/>
          <a:lstStyle/>
          <a:p>
            <a:r>
              <a:rPr lang="es-ES" sz="1600" dirty="0"/>
              <a:t>MOTIVACIÓN:</a:t>
            </a:r>
          </a:p>
          <a:p>
            <a:pPr lvl="1"/>
            <a:r>
              <a:rPr lang="es-ES" sz="1600" dirty="0"/>
              <a:t>El objetivo es el aprovechamiento de un recurso natural que se perdía para su posterior utilización. Esto genera una reducción del consumo de agua potable, con el consiguiente beneficio medioambiental y su ahorro global asociado.</a:t>
            </a:r>
          </a:p>
        </p:txBody>
      </p:sp>
      <p:sp>
        <p:nvSpPr>
          <p:cNvPr id="10" name="9 Marcador de contenido"/>
          <p:cNvSpPr>
            <a:spLocks noGrp="1"/>
          </p:cNvSpPr>
          <p:nvPr>
            <p:ph idx="18"/>
          </p:nvPr>
        </p:nvSpPr>
        <p:spPr>
          <a:xfrm>
            <a:off x="117552" y="2893128"/>
            <a:ext cx="3024336" cy="2160240"/>
          </a:xfrm>
        </p:spPr>
        <p:txBody>
          <a:bodyPr/>
          <a:lstStyle/>
          <a:p>
            <a:r>
              <a:rPr lang="es-ES" dirty="0"/>
              <a:t>FECHA DE IMPLANTACIÓN:</a:t>
            </a:r>
          </a:p>
          <a:p>
            <a:pPr lvl="1"/>
            <a:r>
              <a:rPr lang="es-ES" dirty="0"/>
              <a:t>2011</a:t>
            </a:r>
          </a:p>
          <a:p>
            <a:r>
              <a:rPr lang="es-ES" dirty="0"/>
              <a:t>AUTORIDAD PORTUARIA QUE LO DESARROLLA:</a:t>
            </a:r>
          </a:p>
          <a:p>
            <a:pPr lvl="1" algn="l"/>
            <a:r>
              <a:rPr lang="es-ES" dirty="0"/>
              <a:t>Autoridad portuaria de Santander</a:t>
            </a:r>
          </a:p>
        </p:txBody>
      </p:sp>
      <p:pic>
        <p:nvPicPr>
          <p:cNvPr id="11" name="10 Imagen"/>
          <p:cNvPicPr>
            <a:picLocks noChangeAspect="1"/>
          </p:cNvPicPr>
          <p:nvPr/>
        </p:nvPicPr>
        <p:blipFill>
          <a:blip r:embed="rId3" cstate="print"/>
          <a:srcRect/>
          <a:stretch>
            <a:fillRect/>
          </a:stretch>
        </p:blipFill>
        <p:spPr bwMode="auto">
          <a:xfrm>
            <a:off x="6181433" y="946298"/>
            <a:ext cx="2747292" cy="1745146"/>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3" name="Marcador de texto 2"/>
          <p:cNvSpPr>
            <a:spLocks noGrp="1"/>
          </p:cNvSpPr>
          <p:nvPr>
            <p:ph type="body" sz="quarter" idx="14"/>
          </p:nvPr>
        </p:nvSpPr>
        <p:spPr/>
        <p:txBody>
          <a:bodyPr>
            <a:normAutofit/>
          </a:bodyPr>
          <a:lstStyle/>
          <a:p>
            <a:r>
              <a:rPr lang="es-ES" dirty="0"/>
              <a:t>APROVECHAMIENTO DE  AGUAS PLUVIALES </a:t>
            </a:r>
            <a:br>
              <a:rPr lang="es-ES" dirty="0"/>
            </a:br>
            <a:r>
              <a:rPr lang="es-ES" dirty="0"/>
              <a:t>EN EL PUERTO DE SANTANDER </a:t>
            </a:r>
          </a:p>
          <a:p>
            <a:endParaRPr lang="es-ES" dirty="0"/>
          </a:p>
        </p:txBody>
      </p:sp>
      <p:sp>
        <p:nvSpPr>
          <p:cNvPr id="12"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16</a:t>
            </a:fld>
            <a:endParaRPr lang="es-ES" dirty="0"/>
          </a:p>
        </p:txBody>
      </p:sp>
      <p:pic>
        <p:nvPicPr>
          <p:cNvPr id="5122" name="Picture 2" descr="Resultado de imagen de logo: autoridad portuaria de santand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78680" y="178584"/>
            <a:ext cx="1492118" cy="5904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FICHA1708</a:t>
            </a:r>
          </a:p>
        </p:txBody>
      </p:sp>
      <p:sp>
        <p:nvSpPr>
          <p:cNvPr id="15"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2808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3"/>
          <a:srcRect/>
          <a:stretch>
            <a:fillRect/>
          </a:stretch>
        </p:blipFill>
        <p:spPr bwMode="auto">
          <a:xfrm>
            <a:off x="9263" y="332656"/>
            <a:ext cx="3413175" cy="2264185"/>
          </a:xfrm>
          <a:prstGeom prst="rect">
            <a:avLst/>
          </a:prstGeom>
          <a:noFill/>
          <a:ln w="9525">
            <a:noFill/>
            <a:miter lim="800000"/>
            <a:headEnd/>
            <a:tailEnd/>
          </a:ln>
        </p:spPr>
      </p:pic>
      <p:sp>
        <p:nvSpPr>
          <p:cNvPr id="2" name="1 Marcador de contenido"/>
          <p:cNvSpPr>
            <a:spLocks noGrp="1"/>
          </p:cNvSpPr>
          <p:nvPr>
            <p:ph idx="1"/>
          </p:nvPr>
        </p:nvSpPr>
        <p:spPr>
          <a:xfrm>
            <a:off x="3563888" y="476672"/>
            <a:ext cx="5400600" cy="5832648"/>
          </a:xfrm>
        </p:spPr>
        <p:txBody>
          <a:bodyPr/>
          <a:lstStyle/>
          <a:p>
            <a:r>
              <a:rPr lang="es-ES" dirty="0"/>
              <a:t>DESARROLLO: </a:t>
            </a:r>
          </a:p>
          <a:p>
            <a:pPr lvl="1"/>
            <a:r>
              <a:rPr lang="es-ES" dirty="0"/>
              <a:t>El funcionamiento del sistema es sencillo, un depósito recoge el agua de lluvia procedente de la cubierta de una nave próxima (una parte recogida a través de canalón y otra parte recogida por bombeo) y de la superficie de suelo próxima. Dispone de un depósito de decantación y de una válvula de tres vías para suministrar el agua a los camiones. En el caso de no disponer de agua de lluvia suficiente, entra en carga con agua potable de la red. De este modo se asegura la disponibilidad de agua en el depósito.</a:t>
            </a:r>
          </a:p>
          <a:p>
            <a:pPr lvl="1"/>
            <a:r>
              <a:rPr lang="es-ES" dirty="0"/>
              <a:t>El control y gestión del sistema se realiza a través de un sistema informático que, de una forma gráfica, ayuda a la supervisión del sistema y obtención de datos de consumos de agua para la limpieza y aprovechamiento de aguas pluviales.</a:t>
            </a:r>
          </a:p>
          <a:p>
            <a:pPr lvl="1"/>
            <a:endParaRPr lang="es-ES" dirty="0"/>
          </a:p>
        </p:txBody>
      </p:sp>
      <p:sp>
        <p:nvSpPr>
          <p:cNvPr id="4" name="3 Marcador de texto"/>
          <p:cNvSpPr>
            <a:spLocks noGrp="1"/>
          </p:cNvSpPr>
          <p:nvPr>
            <p:ph type="body" sz="quarter" idx="14"/>
          </p:nvPr>
        </p:nvSpPr>
        <p:spPr/>
        <p:txBody>
          <a:bodyPr/>
          <a:lstStyle/>
          <a:p>
            <a:r>
              <a:rPr lang="es-ES" dirty="0"/>
              <a:t>En qué consiste el proyecto</a:t>
            </a:r>
          </a:p>
        </p:txBody>
      </p:sp>
      <p:sp>
        <p:nvSpPr>
          <p:cNvPr id="7" name="6 Marcador de contenido"/>
          <p:cNvSpPr>
            <a:spLocks noGrp="1"/>
          </p:cNvSpPr>
          <p:nvPr>
            <p:ph idx="16"/>
          </p:nvPr>
        </p:nvSpPr>
        <p:spPr>
          <a:xfrm>
            <a:off x="81000" y="4797152"/>
            <a:ext cx="3341438" cy="2060848"/>
          </a:xfrm>
        </p:spPr>
        <p:txBody>
          <a:bodyPr>
            <a:normAutofit/>
          </a:bodyPr>
          <a:lstStyle/>
          <a:p>
            <a:r>
              <a:rPr lang="es-ES" dirty="0"/>
              <a:t>Una ingeniosa solución para la utilización de una recurso natural que de otra forma se desaprovecharía. </a:t>
            </a:r>
          </a:p>
          <a:p>
            <a:r>
              <a:rPr lang="es-ES" dirty="0"/>
              <a:t>Una actuación sencilla se  suma al resto de actuaciones de la Autoridad Portuaria  en el continuo anhelo de reducir la huella que deja el hombre con sus actuaciones.</a:t>
            </a:r>
          </a:p>
          <a:p>
            <a:endParaRPr lang="es-ES" dirty="0"/>
          </a:p>
        </p:txBody>
      </p:sp>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pic>
        <p:nvPicPr>
          <p:cNvPr id="11" name="10 Imagen"/>
          <p:cNvPicPr>
            <a:picLocks noChangeAspect="1"/>
          </p:cNvPicPr>
          <p:nvPr/>
        </p:nvPicPr>
        <p:blipFill>
          <a:blip r:embed="rId4" cstate="print"/>
          <a:srcRect/>
          <a:stretch>
            <a:fillRect/>
          </a:stretch>
        </p:blipFill>
        <p:spPr bwMode="auto">
          <a:xfrm>
            <a:off x="198512" y="2641360"/>
            <a:ext cx="3075550" cy="1764535"/>
          </a:xfrm>
          <a:prstGeom prst="rect">
            <a:avLst/>
          </a:prstGeom>
          <a:noFill/>
          <a:ln w="9525">
            <a:noFill/>
            <a:miter lim="800000"/>
            <a:headEnd/>
            <a:tailEnd/>
          </a:ln>
        </p:spPr>
      </p:pic>
      <p:pic>
        <p:nvPicPr>
          <p:cNvPr id="13" name="12 Imagen"/>
          <p:cNvPicPr>
            <a:picLocks noChangeAspect="1"/>
          </p:cNvPicPr>
          <p:nvPr/>
        </p:nvPicPr>
        <p:blipFill>
          <a:blip r:embed="rId5" cstate="print"/>
          <a:srcRect/>
          <a:stretch>
            <a:fillRect/>
          </a:stretch>
        </p:blipFill>
        <p:spPr bwMode="auto">
          <a:xfrm>
            <a:off x="3995936" y="3869131"/>
            <a:ext cx="4392488" cy="2489825"/>
          </a:xfrm>
          <a:prstGeom prst="rect">
            <a:avLst/>
          </a:prstGeom>
          <a:noFill/>
          <a:ln w="9525">
            <a:noFill/>
            <a:miter lim="800000"/>
            <a:headEnd/>
            <a:tailEnd/>
          </a:ln>
        </p:spPr>
      </p:pic>
      <p:sp>
        <p:nvSpPr>
          <p:cNvPr id="14"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17</a:t>
            </a:fld>
            <a:endParaRPr lang="es-ES" sz="1200" dirty="0">
              <a:solidFill>
                <a:schemeClr val="bg1"/>
              </a:solidFill>
            </a:endParaRPr>
          </a:p>
        </p:txBody>
      </p:sp>
    </p:spTree>
    <p:extLst>
      <p:ext uri="{BB962C8B-B14F-4D97-AF65-F5344CB8AC3E}">
        <p14:creationId xmlns:p14="http://schemas.microsoft.com/office/powerpoint/2010/main" val="419435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p:txBody>
          <a:bodyPr>
            <a:normAutofit fontScale="85000" lnSpcReduction="20000"/>
          </a:bodyPr>
          <a:lstStyle/>
          <a:p>
            <a:r>
              <a:rPr lang="es-ES" dirty="0"/>
              <a:t>DESCRIPCIÓN</a:t>
            </a:r>
          </a:p>
          <a:p>
            <a:pPr lvl="1"/>
            <a:r>
              <a:rPr lang="es-ES" dirty="0"/>
              <a:t>Convenio de colaboración y cooperación de la Autoridad Portuaria de Sevilla (APS) con la Universidad hispalense y el Acuario de Sevilla</a:t>
            </a:r>
          </a:p>
          <a:p>
            <a:pPr lvl="1"/>
            <a:r>
              <a:rPr lang="es-ES_tradnl" dirty="0"/>
              <a:t>S</a:t>
            </a:r>
            <a:r>
              <a:rPr lang="es-ES" dirty="0"/>
              <a:t>e sientan las bases para la puesta en marcha de actividades científicas y docentes vinculadas al estuario del Guadalquivir y a las zonas marinas aledañas, con el fin de impulsar el conocimiento sobre el entorno natural y promover soluciones innovadoras que permitan la gestión del estuario en un marco de sostenibilidad ambiental</a:t>
            </a:r>
            <a:r>
              <a:rPr lang="es-ES_tradnl" dirty="0"/>
              <a:t>.</a:t>
            </a:r>
          </a:p>
          <a:p>
            <a:pPr lvl="1"/>
            <a:r>
              <a:rPr lang="es-ES" dirty="0"/>
              <a:t>Se han promovido </a:t>
            </a:r>
            <a:r>
              <a:rPr lang="es-ES" dirty="0" err="1"/>
              <a:t>subproyectos</a:t>
            </a:r>
            <a:r>
              <a:rPr lang="es-ES" dirty="0"/>
              <a:t> de investigación con las Universidades de Málaga (UMA), Huelva (UHU), Cádiz (UCA), así como con el Consejo Superior de Investigaciones Científicas (CSIC)</a:t>
            </a:r>
            <a:r>
              <a:rPr lang="es-ES_tradnl" dirty="0"/>
              <a:t> </a:t>
            </a:r>
          </a:p>
        </p:txBody>
      </p:sp>
      <p:sp>
        <p:nvSpPr>
          <p:cNvPr id="8" name="7 Marcador de contenido"/>
          <p:cNvSpPr>
            <a:spLocks noGrp="1"/>
          </p:cNvSpPr>
          <p:nvPr>
            <p:ph idx="16"/>
          </p:nvPr>
        </p:nvSpPr>
        <p:spPr>
          <a:xfrm>
            <a:off x="139495" y="5135925"/>
            <a:ext cx="9004505" cy="1420899"/>
          </a:xfrm>
        </p:spPr>
        <p:txBody>
          <a:bodyPr>
            <a:normAutofit fontScale="85000" lnSpcReduction="10000"/>
          </a:bodyPr>
          <a:lstStyle/>
          <a:p>
            <a:r>
              <a:rPr lang="es-ES" dirty="0"/>
              <a:t>BENEFICIOS</a:t>
            </a:r>
          </a:p>
          <a:p>
            <a:pPr lvl="1"/>
            <a:r>
              <a:rPr lang="es-ES" dirty="0"/>
              <a:t>Permitirán avanzar en la mejora, el control y la vigilancia ambiental del estuario, predecir los flujos de agua y determinar el origen de los sedimentos del río, entre otros.</a:t>
            </a:r>
            <a:r>
              <a:rPr lang="es-ES_tradnl" dirty="0"/>
              <a:t> </a:t>
            </a:r>
          </a:p>
          <a:p>
            <a:pPr lvl="1"/>
            <a:r>
              <a:rPr lang="es-ES" dirty="0"/>
              <a:t>La APS ha dado un paso adelante en el desarrollo de un estudio pluridisciplinar de carácter biológico, medioambiental, geológico y oceanográfico para mejorar la gestión y conservación del río.</a:t>
            </a:r>
            <a:r>
              <a:rPr lang="es-ES_tradnl" dirty="0"/>
              <a:t> </a:t>
            </a:r>
          </a:p>
          <a:p>
            <a:pPr lvl="1"/>
            <a:r>
              <a:rPr lang="es-ES_tradnl" dirty="0"/>
              <a:t>L</a:t>
            </a:r>
            <a:r>
              <a:rPr lang="es-ES" dirty="0"/>
              <a:t>a APS contribuye a su difusión y divulgación con la finalidad de poner en valor, de manera continuada, las grandes potencialidades del Guadalquivir teniendo en consideración el medio ambiente y los diferentes actores e intereses que en su marco geográfico concurren.</a:t>
            </a:r>
            <a:r>
              <a:rPr lang="es-ES_tradnl" dirty="0"/>
              <a:t> </a:t>
            </a:r>
            <a:endParaRPr lang="es-ES" dirty="0"/>
          </a:p>
        </p:txBody>
      </p:sp>
      <p:sp>
        <p:nvSpPr>
          <p:cNvPr id="9" name="8 Marcador de contenido"/>
          <p:cNvSpPr>
            <a:spLocks noGrp="1"/>
          </p:cNvSpPr>
          <p:nvPr>
            <p:ph idx="17"/>
          </p:nvPr>
        </p:nvSpPr>
        <p:spPr>
          <a:xfrm>
            <a:off x="3359392" y="2923938"/>
            <a:ext cx="5688632" cy="2197249"/>
          </a:xfrm>
        </p:spPr>
        <p:txBody>
          <a:bodyPr>
            <a:normAutofit fontScale="77500" lnSpcReduction="20000"/>
          </a:bodyPr>
          <a:lstStyle/>
          <a:p>
            <a:r>
              <a:rPr lang="es-ES" dirty="0"/>
              <a:t>MOTIVACIÓN:</a:t>
            </a:r>
          </a:p>
          <a:p>
            <a:pPr marL="285750" indent="-285750" algn="just">
              <a:buFont typeface="Arial" panose="020B0604020202020204" pitchFamily="34" charset="0"/>
              <a:buChar char="•"/>
            </a:pPr>
            <a:r>
              <a:rPr lang="es-ES" dirty="0"/>
              <a:t>Estos estudios surgen de la necesidad de gestionar la </a:t>
            </a:r>
            <a:r>
              <a:rPr lang="es-ES" dirty="0" err="1"/>
              <a:t>Eurovía</a:t>
            </a:r>
            <a:r>
              <a:rPr lang="es-ES" dirty="0"/>
              <a:t> del Guadalquivir de forma sostenible, de promover la actividad portuaria con las máximas garantías ambientales y del firme compromiso de la APS por generar conocimiento ambiental que contribuya en el futuro a una mejor gestión integral del estuario del Guadalquivir.  </a:t>
            </a:r>
          </a:p>
          <a:p>
            <a:pPr marL="285750" indent="-285750" algn="just">
              <a:buFont typeface="Arial" panose="020B0604020202020204" pitchFamily="34" charset="0"/>
              <a:buChar char="•"/>
            </a:pPr>
            <a:r>
              <a:rPr lang="es-ES" dirty="0"/>
              <a:t>Desde la Autoridad Portuaria de Sevilla no se entiende al Puerto como un elemento aislado en el territorio, sino como un motor económico que está integrado en un entorno de alto valor natural</a:t>
            </a:r>
            <a:r>
              <a:rPr lang="es-ES_tradnl" dirty="0"/>
              <a:t>. </a:t>
            </a:r>
            <a:r>
              <a:rPr lang="es-ES" dirty="0"/>
              <a:t>De hecho, esta Institución no solo tiene competencias sobre el dominio público portuario, sino también sobre la gestión de la lámina de agua, que abarca desde la presa de Alcalá del Río hasta </a:t>
            </a:r>
            <a:r>
              <a:rPr lang="es-ES" dirty="0" err="1"/>
              <a:t>Chipiona</a:t>
            </a:r>
            <a:r>
              <a:rPr lang="es-ES" dirty="0"/>
              <a:t>.  Así, parte de la estrategia del Puerto está enfocada a conocer el comportamiento del entorno en el que se encuentra, de forma que el desarrollo de las actividades industriales y comerciales relacionadas con el tráfico marítimo se lleven a cabo bajo criterios de sostenibilidad y que los conocimientos generados permitan una gestión más eficiente del tráfico portuario, así como un mayor aprovechamiento de la canal de navegación. </a:t>
            </a:r>
          </a:p>
        </p:txBody>
      </p:sp>
      <p:sp>
        <p:nvSpPr>
          <p:cNvPr id="10" name="9 Marcador de contenido"/>
          <p:cNvSpPr>
            <a:spLocks noGrp="1"/>
          </p:cNvSpPr>
          <p:nvPr>
            <p:ph idx="18"/>
          </p:nvPr>
        </p:nvSpPr>
        <p:spPr>
          <a:xfrm>
            <a:off x="127600" y="2924944"/>
            <a:ext cx="3076248" cy="2160240"/>
          </a:xfrm>
        </p:spPr>
        <p:txBody>
          <a:bodyPr>
            <a:normAutofit lnSpcReduction="10000"/>
          </a:bodyPr>
          <a:lstStyle/>
          <a:p>
            <a:r>
              <a:rPr lang="es-ES" dirty="0"/>
              <a:t>FECHAS DE IMPLANTACIÓN:</a:t>
            </a:r>
          </a:p>
          <a:p>
            <a:pPr lvl="1"/>
            <a:r>
              <a:rPr lang="es-ES" dirty="0"/>
              <a:t>Primera fase de 2013 a 2017</a:t>
            </a:r>
          </a:p>
          <a:p>
            <a:r>
              <a:rPr lang="es-ES" dirty="0"/>
              <a:t>PRESUPUESTO:</a:t>
            </a:r>
          </a:p>
          <a:p>
            <a:pPr lvl="1"/>
            <a:r>
              <a:rPr lang="es-ES" dirty="0"/>
              <a:t>2.1M€</a:t>
            </a:r>
          </a:p>
          <a:p>
            <a:r>
              <a:rPr lang="es-ES" dirty="0"/>
              <a:t>AUTORIDAD PORTUARIA QUE LO DESAROLLA:</a:t>
            </a:r>
          </a:p>
          <a:p>
            <a:pPr lvl="1"/>
            <a:r>
              <a:rPr lang="es-ES" dirty="0"/>
              <a:t>Autoridad Portuaria de Sevilla en colaboración con la Universidad de Sevilla y el Acuario de Sevilla</a:t>
            </a:r>
          </a:p>
          <a:p>
            <a:pPr lvl="1"/>
            <a:endParaRPr lang="es-ES" dirty="0"/>
          </a:p>
        </p:txBody>
      </p:sp>
      <p:pic>
        <p:nvPicPr>
          <p:cNvPr id="14" name="Marcador de contenido 12"/>
          <p:cNvPicPr>
            <a:picLocks noGrp="1" noChangeAspect="1"/>
          </p:cNvPicPr>
          <p:nvPr>
            <p:ph idx="15"/>
          </p:nvPr>
        </p:nvPicPr>
        <p:blipFill rotWithShape="1">
          <a:blip r:embed="rId3" cstate="email">
            <a:extLst>
              <a:ext uri="{28A0092B-C50C-407E-A947-70E740481C1C}">
                <a14:useLocalDpi xmlns:a14="http://schemas.microsoft.com/office/drawing/2010/main" val="0"/>
              </a:ext>
            </a:extLst>
          </a:blip>
          <a:srcRect t="-1"/>
          <a:stretch/>
        </p:blipFill>
        <p:spPr>
          <a:xfrm>
            <a:off x="6188428" y="1071522"/>
            <a:ext cx="2802643" cy="1584175"/>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7" name="Marcador de texto 6"/>
          <p:cNvSpPr>
            <a:spLocks noGrp="1"/>
          </p:cNvSpPr>
          <p:nvPr>
            <p:ph type="body" sz="quarter" idx="14"/>
          </p:nvPr>
        </p:nvSpPr>
        <p:spPr/>
        <p:txBody>
          <a:bodyPr>
            <a:normAutofit/>
          </a:bodyPr>
          <a:lstStyle/>
          <a:p>
            <a:r>
              <a:rPr lang="es-ES" dirty="0"/>
              <a:t>ESTUDIOS PARA LA SOSTENIBILIDAD DEL ESTUARIO DEL GUADALQUIVIR</a:t>
            </a:r>
          </a:p>
          <a:p>
            <a:endParaRPr lang="es-ES" dirty="0"/>
          </a:p>
        </p:txBody>
      </p:sp>
      <p:sp>
        <p:nvSpPr>
          <p:cNvPr id="12"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18</a:t>
            </a:fld>
            <a:endParaRPr lang="es-ES" dirty="0"/>
          </a:p>
        </p:txBody>
      </p:sp>
      <p:pic>
        <p:nvPicPr>
          <p:cNvPr id="8194" name="Picture 2" descr="Resultado de imagen de logo: autoridad portuaria de sevill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30809" y="188640"/>
            <a:ext cx="585216" cy="58521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FICHA1709</a:t>
            </a:r>
          </a:p>
        </p:txBody>
      </p:sp>
      <p:sp>
        <p:nvSpPr>
          <p:cNvPr id="20"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3553594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p:txBody>
          <a:bodyPr/>
          <a:lstStyle/>
          <a:p>
            <a:r>
              <a:rPr lang="es-ES" dirty="0"/>
              <a:t>En qué consiste el proyecto</a:t>
            </a:r>
          </a:p>
        </p:txBody>
      </p:sp>
      <p:pic>
        <p:nvPicPr>
          <p:cNvPr id="2" name="Marcador de contenido 1"/>
          <p:cNvPicPr>
            <a:picLocks noGrp="1" noChangeAspect="1"/>
          </p:cNvPicPr>
          <p:nvPr>
            <p:ph idx="15"/>
          </p:nvPr>
        </p:nvPicPr>
        <p:blipFill>
          <a:blip r:embed="rId3"/>
          <a:stretch>
            <a:fillRect/>
          </a:stretch>
        </p:blipFill>
        <p:spPr>
          <a:xfrm>
            <a:off x="107504" y="3544639"/>
            <a:ext cx="3240088" cy="666620"/>
          </a:xfrm>
          <a:prstGeom prst="rect">
            <a:avLst/>
          </a:prstGeom>
        </p:spPr>
      </p:pic>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sp>
        <p:nvSpPr>
          <p:cNvPr id="9" name="8 Marcador de contenido"/>
          <p:cNvSpPr>
            <a:spLocks noGrp="1"/>
          </p:cNvSpPr>
          <p:nvPr>
            <p:ph idx="16"/>
          </p:nvPr>
        </p:nvSpPr>
        <p:spPr>
          <a:xfrm>
            <a:off x="60082" y="4913784"/>
            <a:ext cx="3240360" cy="1944216"/>
          </a:xfrm>
        </p:spPr>
        <p:txBody>
          <a:bodyPr>
            <a:normAutofit fontScale="77500" lnSpcReduction="20000"/>
          </a:bodyPr>
          <a:lstStyle/>
          <a:p>
            <a:r>
              <a:rPr lang="es-ES" dirty="0"/>
              <a:t>En noviembre de 2017 se presentarán las conclusiones específicas de cada </a:t>
            </a:r>
            <a:r>
              <a:rPr lang="es-ES" dirty="0" err="1"/>
              <a:t>subproyecto</a:t>
            </a:r>
            <a:r>
              <a:rPr lang="es-ES" dirty="0"/>
              <a:t> y las generales del estudio, de las cuales destacarán las derivadas del estudio ambiental de dos actuaciones de dragados de mantenimiento (2013 y 2015), las del modelo hidrodinámico que permitirá conocer con mayor precisión el comportamiento de la onda de marea, las inherentes a los estudios del origen de los sedimentos y las derivadas del estudio de las aves en relación a zonas de posible vulnerabilidad ambiental en los márgenes del río.</a:t>
            </a:r>
            <a:r>
              <a:rPr lang="es-ES" strike="sngStrike" dirty="0"/>
              <a:t> </a:t>
            </a:r>
            <a:endParaRPr lang="es-ES" dirty="0"/>
          </a:p>
        </p:txBody>
      </p:sp>
      <p:sp>
        <p:nvSpPr>
          <p:cNvPr id="14" name="Marcador de contenido 13"/>
          <p:cNvSpPr>
            <a:spLocks noGrp="1"/>
          </p:cNvSpPr>
          <p:nvPr>
            <p:ph idx="1"/>
          </p:nvPr>
        </p:nvSpPr>
        <p:spPr>
          <a:xfrm>
            <a:off x="3545632" y="577782"/>
            <a:ext cx="5544616" cy="6223474"/>
          </a:xfrm>
        </p:spPr>
        <p:txBody>
          <a:bodyPr>
            <a:normAutofit fontScale="92500" lnSpcReduction="20000"/>
          </a:bodyPr>
          <a:lstStyle/>
          <a:p>
            <a:r>
              <a:rPr lang="es-ES" dirty="0"/>
              <a:t>Dentro de las acciones incluidas en este convenio, la UHU está implicada en estudios de los sedimentos del estuario (origen y caracterización) y la UMA en el desarrollo de un modelo predictivo del funcionamiento hidrodinámico del estuario del Guadalquivir que coadyuve a su mejor gestión y conservación en el futuro. </a:t>
            </a:r>
          </a:p>
          <a:p>
            <a:pPr marL="0" indent="0">
              <a:buNone/>
            </a:pPr>
            <a:endParaRPr lang="es-ES" dirty="0"/>
          </a:p>
          <a:p>
            <a:r>
              <a:rPr lang="es-ES" dirty="0"/>
              <a:t>La UCA y la US se centran en el estudio espacial y en la importancia </a:t>
            </a:r>
            <a:r>
              <a:rPr lang="es-ES" dirty="0" err="1"/>
              <a:t>ecosistémica</a:t>
            </a:r>
            <a:r>
              <a:rPr lang="es-ES" dirty="0"/>
              <a:t> del </a:t>
            </a:r>
            <a:r>
              <a:rPr lang="es-ES" dirty="0" err="1"/>
              <a:t>carcinoplancton</a:t>
            </a:r>
            <a:r>
              <a:rPr lang="es-ES" dirty="0"/>
              <a:t> y el </a:t>
            </a:r>
            <a:r>
              <a:rPr lang="es-ES" dirty="0" err="1"/>
              <a:t>ictioplancton</a:t>
            </a:r>
            <a:r>
              <a:rPr lang="es-ES" dirty="0"/>
              <a:t>. Por su parte, el CSIC incide fundamentalmente en las aves, para dimensionar la posible afección sobre estos animales de las actuaciones vinculadas a los dragados de mantenimiento en este grupo zoológico. </a:t>
            </a:r>
          </a:p>
          <a:p>
            <a:pPr marL="0" indent="0">
              <a:buNone/>
            </a:pPr>
            <a:endParaRPr lang="es-ES_tradnl" dirty="0"/>
          </a:p>
          <a:p>
            <a:r>
              <a:rPr lang="es-ES" dirty="0"/>
              <a:t>Una de las principales líneas de investigación, ejecutada por la US, se centra en la evaluación ambiental de la incidencia de los dragados de mantenimiento. En la actualidad, se están realizando estudios pormenorizados sobre el estado ecológico de las comunidades animales antes y después de cada intervención.  </a:t>
            </a:r>
          </a:p>
          <a:p>
            <a:pPr marL="0" indent="0">
              <a:buNone/>
            </a:pPr>
            <a:endParaRPr lang="es-ES_tradnl" dirty="0"/>
          </a:p>
          <a:p>
            <a:r>
              <a:rPr lang="es-ES" dirty="0"/>
              <a:t>Las investigaciones desarrolladas por las cinco instituciones persiguen contribuir a una mejor gestión, vigilancia y conservación del estuario del Guadalquivir, en un marco de sostenibilidad ambiental. </a:t>
            </a:r>
          </a:p>
          <a:p>
            <a:pPr marL="0" indent="0">
              <a:buNone/>
            </a:pPr>
            <a:endParaRPr lang="es-ES_tradnl" dirty="0"/>
          </a:p>
          <a:p>
            <a:r>
              <a:rPr lang="es-ES" dirty="0"/>
              <a:t>Además, fruto del convenio se inauguraron a principios del año 2016 unos laboratorios de investigación experimental, que acogen trabajos para la conservación de especies acuáticas protegidas, con especial referencia a aquellas que se encuentran en peligro de extinción; así como estudios para monitorizar los niveles de turbidez de la ría del Guadalquivir.</a:t>
            </a:r>
          </a:p>
          <a:p>
            <a:pPr marL="0" indent="0">
              <a:buNone/>
            </a:pPr>
            <a:endParaRPr lang="es-ES_tradnl" dirty="0"/>
          </a:p>
          <a:p>
            <a:r>
              <a:rPr lang="es-ES" dirty="0"/>
              <a:t>En las instalaciones científicas, el Área de Investigación Biológica </a:t>
            </a:r>
            <a:r>
              <a:rPr lang="es-ES" dirty="0" err="1"/>
              <a:t>I+D+i</a:t>
            </a:r>
            <a:r>
              <a:rPr lang="es-ES" dirty="0"/>
              <a:t> de la US pretende conciliar la exposición de fauna acuática, la investigación, la educación ambiental y la divulgación del conocimiento. Los laboratorios incorporan un laboratorio húmedo en el que se desarrolla la monitorización ambiental, la investigación experimental en ambientes controlados y el estudio de especies protegidas.</a:t>
            </a:r>
            <a:endParaRPr lang="es-ES_tradnl" dirty="0"/>
          </a:p>
          <a:p>
            <a:endParaRPr lang="es-ES_tradnl" dirty="0"/>
          </a:p>
        </p:txBody>
      </p:sp>
      <p:pic>
        <p:nvPicPr>
          <p:cNvPr id="21" name="Imagen 2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1826" y="273153"/>
            <a:ext cx="3378045" cy="1238123"/>
          </a:xfrm>
          <a:prstGeom prst="rect">
            <a:avLst/>
          </a:prstGeom>
        </p:spPr>
      </p:pic>
      <p:pic>
        <p:nvPicPr>
          <p:cNvPr id="10" name="Imagen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8920" y="1864021"/>
            <a:ext cx="3422113" cy="1276948"/>
          </a:xfrm>
          <a:prstGeom prst="rect">
            <a:avLst/>
          </a:prstGeom>
        </p:spPr>
      </p:pic>
      <p:sp>
        <p:nvSpPr>
          <p:cNvPr id="5" name="CuadroTexto 4"/>
          <p:cNvSpPr txBox="1"/>
          <p:nvPr/>
        </p:nvSpPr>
        <p:spPr>
          <a:xfrm>
            <a:off x="60082" y="1484784"/>
            <a:ext cx="3359790" cy="369332"/>
          </a:xfrm>
          <a:prstGeom prst="rect">
            <a:avLst/>
          </a:prstGeom>
          <a:noFill/>
        </p:spPr>
        <p:txBody>
          <a:bodyPr wrap="square" rtlCol="0">
            <a:spAutoFit/>
          </a:bodyPr>
          <a:lstStyle/>
          <a:p>
            <a:r>
              <a:rPr lang="es-ES" sz="900" dirty="0"/>
              <a:t>Conferencia sobre sostenibilidad y perspectivas de futuro del estuario del Guadalquivir en el marco del convenio de colaboración</a:t>
            </a:r>
          </a:p>
        </p:txBody>
      </p:sp>
      <p:sp>
        <p:nvSpPr>
          <p:cNvPr id="13" name="CuadroTexto 12"/>
          <p:cNvSpPr txBox="1"/>
          <p:nvPr/>
        </p:nvSpPr>
        <p:spPr>
          <a:xfrm>
            <a:off x="74018" y="3083869"/>
            <a:ext cx="3359790" cy="230832"/>
          </a:xfrm>
          <a:prstGeom prst="rect">
            <a:avLst/>
          </a:prstGeom>
          <a:noFill/>
        </p:spPr>
        <p:txBody>
          <a:bodyPr wrap="square" rtlCol="0">
            <a:spAutoFit/>
          </a:bodyPr>
          <a:lstStyle/>
          <a:p>
            <a:r>
              <a:rPr lang="es-ES" sz="900" dirty="0"/>
              <a:t>Imágenes del desarrollo de los trabajos</a:t>
            </a:r>
          </a:p>
        </p:txBody>
      </p:sp>
      <p:sp>
        <p:nvSpPr>
          <p:cNvPr id="15"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19</a:t>
            </a:fld>
            <a:endParaRPr lang="es-ES" sz="1200" dirty="0">
              <a:solidFill>
                <a:schemeClr val="bg1"/>
              </a:solidFill>
            </a:endParaRPr>
          </a:p>
        </p:txBody>
      </p:sp>
    </p:spTree>
    <p:extLst>
      <p:ext uri="{BB962C8B-B14F-4D97-AF65-F5344CB8AC3E}">
        <p14:creationId xmlns:p14="http://schemas.microsoft.com/office/powerpoint/2010/main" val="376092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12713" y="908050"/>
            <a:ext cx="5827712" cy="1909763"/>
          </a:xfrm>
        </p:spPr>
        <p:txBody>
          <a:bodyPr>
            <a:normAutofit/>
          </a:bodyPr>
          <a:lstStyle/>
          <a:p>
            <a:pPr algn="just">
              <a:lnSpc>
                <a:spcPct val="90000"/>
              </a:lnSpc>
            </a:pPr>
            <a:r>
              <a:rPr dirty="0"/>
              <a:t>DESCRIPCIÓN</a:t>
            </a:r>
          </a:p>
          <a:p>
            <a:pPr lvl="1" algn="just">
              <a:lnSpc>
                <a:spcPct val="90000"/>
              </a:lnSpc>
            </a:pPr>
            <a:r>
              <a:rPr sz="1200" dirty="0"/>
              <a:t>El Proyecto “Isla Verde” consistió en dotar a buques pesqueros de distinta tipología del Puerto de Vigo de una serie de herramientas para la correcta gestión de los residuos generados durante su actividad profesional, desde su almacenamiento a bordo hasta su entrega a gestor autorizado en tierra.</a:t>
            </a:r>
          </a:p>
          <a:p>
            <a:pPr lvl="1" algn="just">
              <a:lnSpc>
                <a:spcPct val="90000"/>
              </a:lnSpc>
            </a:pPr>
            <a:r>
              <a:rPr sz="1200" dirty="0"/>
              <a:t>Promovido por la Cooperativa de Armadores de Vigo (ARVI), a través de su departamento INNOVAPESCA, con la colaboración de la Autoridad Portuaria de Vigo y financiado por el Fondo Europeo de Pesca (FEP) y la Fundación Biodiversidad.</a:t>
            </a:r>
          </a:p>
        </p:txBody>
      </p:sp>
      <p:sp>
        <p:nvSpPr>
          <p:cNvPr id="8" name="7 Marcador de contenido"/>
          <p:cNvSpPr>
            <a:spLocks noGrp="1"/>
          </p:cNvSpPr>
          <p:nvPr>
            <p:ph idx="16"/>
          </p:nvPr>
        </p:nvSpPr>
        <p:spPr>
          <a:xfrm>
            <a:off x="139700" y="5157788"/>
            <a:ext cx="8866188" cy="1366837"/>
          </a:xfrm>
        </p:spPr>
        <p:txBody>
          <a:bodyPr rtlCol="0">
            <a:normAutofit fontScale="92500"/>
          </a:bodyPr>
          <a:lstStyle/>
          <a:p>
            <a:pPr algn="just" fontAlgn="auto">
              <a:spcAft>
                <a:spcPts val="0"/>
              </a:spcAft>
              <a:buFont typeface="Arial" pitchFamily="34" charset="0"/>
              <a:buChar char="•"/>
              <a:defRPr/>
            </a:pPr>
            <a:r>
              <a:rPr dirty="0"/>
              <a:t>BENEFICIOS</a:t>
            </a:r>
          </a:p>
          <a:p>
            <a:pPr lvl="1" algn="just" fontAlgn="auto">
              <a:spcAft>
                <a:spcPts val="0"/>
              </a:spcAft>
              <a:buFont typeface="Arial" pitchFamily="34" charset="0"/>
              <a:buChar char="–"/>
              <a:defRPr/>
            </a:pPr>
            <a:r>
              <a:rPr dirty="0"/>
              <a:t>Prevención de la contaminación marina y, por tanto, contribución a la protección de la fauna y flora marinas.</a:t>
            </a:r>
          </a:p>
          <a:p>
            <a:pPr lvl="1" algn="just" fontAlgn="auto">
              <a:spcAft>
                <a:spcPts val="0"/>
              </a:spcAft>
              <a:buFont typeface="Arial" pitchFamily="34" charset="0"/>
              <a:buChar char="–"/>
              <a:defRPr/>
            </a:pPr>
            <a:r>
              <a:rPr dirty="0"/>
              <a:t>Incentivo para la utilización de materiales y productos reutilizables frente a los artículos de usar y tirar, o reciclables.</a:t>
            </a:r>
          </a:p>
          <a:p>
            <a:pPr lvl="1" algn="just" fontAlgn="auto">
              <a:spcAft>
                <a:spcPts val="0"/>
              </a:spcAft>
              <a:buFont typeface="Arial" pitchFamily="34" charset="0"/>
              <a:buChar char="–"/>
              <a:defRPr/>
            </a:pPr>
            <a:r>
              <a:rPr dirty="0"/>
              <a:t>Obtención de mejoras competitivas en la comercialización de los productos de la pesca, por el valor añadido que supone una flota que aplica buenas prácticas ambientales.</a:t>
            </a:r>
          </a:p>
        </p:txBody>
      </p:sp>
      <p:sp>
        <p:nvSpPr>
          <p:cNvPr id="9" name="8 Marcador de contenido"/>
          <p:cNvSpPr>
            <a:spLocks noGrp="1"/>
          </p:cNvSpPr>
          <p:nvPr>
            <p:ph idx="17"/>
          </p:nvPr>
        </p:nvSpPr>
        <p:spPr>
          <a:xfrm>
            <a:off x="3325813" y="2927350"/>
            <a:ext cx="5689600" cy="2054225"/>
          </a:xfrm>
        </p:spPr>
        <p:txBody>
          <a:bodyPr rtlCol="0">
            <a:normAutofit fontScale="85000" lnSpcReduction="20000"/>
          </a:bodyPr>
          <a:lstStyle/>
          <a:p>
            <a:pPr algn="just" fontAlgn="auto">
              <a:spcAft>
                <a:spcPts val="0"/>
              </a:spcAft>
              <a:buFont typeface="Arial" pitchFamily="34" charset="0"/>
              <a:buChar char="•"/>
              <a:defRPr/>
            </a:pPr>
            <a:r>
              <a:rPr dirty="0"/>
              <a:t>MOTIVACIÓN:</a:t>
            </a:r>
          </a:p>
          <a:p>
            <a:pPr lvl="1" algn="just" fontAlgn="auto">
              <a:spcAft>
                <a:spcPts val="0"/>
              </a:spcAft>
              <a:buFont typeface="Arial" pitchFamily="34" charset="0"/>
              <a:buChar char="–"/>
              <a:defRPr/>
            </a:pPr>
            <a:r>
              <a:rPr lang="es-ES" dirty="0"/>
              <a:t>Inquietud</a:t>
            </a:r>
            <a:r>
              <a:rPr dirty="0"/>
              <a:t> de ARVI de tomar medidas en las embarcaciones pesqueras del Puerto de Vigo, ante los resultados de un estudio del Programa de Naciones Unidas para el Medio Ambiente (PNUMA) en el que se calcula que cada año se depositan en el mar 6,4 </a:t>
            </a:r>
            <a:r>
              <a:rPr lang="es-ES" dirty="0"/>
              <a:t>M</a:t>
            </a:r>
            <a:r>
              <a:rPr dirty="0"/>
              <a:t>. t de residuos.</a:t>
            </a:r>
          </a:p>
          <a:p>
            <a:pPr lvl="1" algn="just" fontAlgn="auto">
              <a:spcAft>
                <a:spcPts val="0"/>
              </a:spcAft>
              <a:buFont typeface="Arial" pitchFamily="34" charset="0"/>
              <a:buChar char="–"/>
              <a:defRPr/>
            </a:pPr>
            <a:r>
              <a:rPr dirty="0"/>
              <a:t>Necesidad de conservar los recursos pesqueros y, por tanto, la productividad de la pesca, mediante la mejora de la calidad de las aguas y de los fondos marinos.</a:t>
            </a:r>
          </a:p>
          <a:p>
            <a:pPr lvl="1" algn="just" fontAlgn="auto">
              <a:spcAft>
                <a:spcPts val="0"/>
              </a:spcAft>
              <a:buFont typeface="Arial" pitchFamily="34" charset="0"/>
              <a:buChar char="–"/>
              <a:defRPr/>
            </a:pPr>
            <a:r>
              <a:rPr dirty="0"/>
              <a:t>Necesidad de minimizar los riesgos para la salud humana y para la seguridad de la navegación, asociados a la incorrecta gestión de los residuos pesqueros a bordo.</a:t>
            </a:r>
          </a:p>
          <a:p>
            <a:pPr lvl="1" algn="just" fontAlgn="auto">
              <a:spcAft>
                <a:spcPts val="0"/>
              </a:spcAft>
              <a:buFont typeface="Arial" pitchFamily="34" charset="0"/>
              <a:buChar char="–"/>
              <a:defRPr/>
            </a:pPr>
            <a:r>
              <a:rPr dirty="0"/>
              <a:t>Aumento de la conciencia ambiental de los consumidores y grandes superficies, que demandan pesca capturada desde flota “verde” (</a:t>
            </a:r>
            <a:r>
              <a:rPr lang="es-ES" dirty="0"/>
              <a:t>e</a:t>
            </a:r>
            <a:r>
              <a:rPr dirty="0"/>
              <a:t>ntre otros</a:t>
            </a:r>
            <a:r>
              <a:rPr lang="es-ES" dirty="0"/>
              <a:t>, con </a:t>
            </a:r>
            <a:r>
              <a:rPr dirty="0"/>
              <a:t>una gestión adecuada de los residuos a bordo).</a:t>
            </a:r>
          </a:p>
        </p:txBody>
      </p:sp>
      <p:sp>
        <p:nvSpPr>
          <p:cNvPr id="8197" name="9 Marcador de contenido"/>
          <p:cNvSpPr>
            <a:spLocks noGrp="1"/>
          </p:cNvSpPr>
          <p:nvPr>
            <p:ph idx="18"/>
          </p:nvPr>
        </p:nvSpPr>
        <p:spPr>
          <a:xfrm>
            <a:off x="127000" y="2924175"/>
            <a:ext cx="3024188" cy="2160588"/>
          </a:xfrm>
        </p:spPr>
        <p:txBody>
          <a:bodyPr/>
          <a:lstStyle/>
          <a:p>
            <a:r>
              <a:rPr dirty="0"/>
              <a:t>FECHAS DE IMPLANTACI</a:t>
            </a:r>
            <a:r>
              <a:rPr lang="es-ES" dirty="0"/>
              <a:t>Ó</a:t>
            </a:r>
            <a:r>
              <a:rPr dirty="0"/>
              <a:t>N:</a:t>
            </a:r>
          </a:p>
          <a:p>
            <a:pPr lvl="1"/>
            <a:r>
              <a:rPr dirty="0"/>
              <a:t>Junio 2014-Enero 2015</a:t>
            </a:r>
          </a:p>
          <a:p>
            <a:r>
              <a:rPr dirty="0"/>
              <a:t>PRESUPUESTO:</a:t>
            </a:r>
          </a:p>
          <a:p>
            <a:pPr lvl="1"/>
            <a:r>
              <a:rPr dirty="0"/>
              <a:t>93.073,66 €</a:t>
            </a:r>
          </a:p>
          <a:p>
            <a:r>
              <a:rPr dirty="0"/>
              <a:t>AUTORIDAD PORTUARIA </a:t>
            </a:r>
            <a:r>
              <a:rPr lang="es-ES" dirty="0"/>
              <a:t>DONDE SE </a:t>
            </a:r>
            <a:r>
              <a:rPr dirty="0"/>
              <a:t>DESAROLLA</a:t>
            </a:r>
            <a:r>
              <a:rPr lang="es-ES" dirty="0"/>
              <a:t>:</a:t>
            </a:r>
            <a:endParaRPr dirty="0"/>
          </a:p>
          <a:p>
            <a:pPr lvl="1"/>
            <a:r>
              <a:rPr dirty="0"/>
              <a:t>Autoridad Portuaria de Vigo</a:t>
            </a:r>
          </a:p>
        </p:txBody>
      </p:sp>
      <p:pic>
        <p:nvPicPr>
          <p:cNvPr id="15" name="Imagen 14"/>
          <p:cNvPicPr>
            <a:picLocks noChangeAspect="1"/>
          </p:cNvPicPr>
          <p:nvPr/>
        </p:nvPicPr>
        <p:blipFill>
          <a:blip r:embed="rId3" cstate="email">
            <a:extLst/>
          </a:blip>
          <a:stretch>
            <a:fillRect/>
          </a:stretch>
        </p:blipFill>
        <p:spPr>
          <a:xfrm>
            <a:off x="6516216" y="998160"/>
            <a:ext cx="2024261" cy="1734071"/>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10"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
        <p:nvSpPr>
          <p:cNvPr id="7" name="Marcador de texto 6"/>
          <p:cNvSpPr>
            <a:spLocks noGrp="1"/>
          </p:cNvSpPr>
          <p:nvPr>
            <p:ph type="body" sz="quarter" idx="14"/>
          </p:nvPr>
        </p:nvSpPr>
        <p:spPr/>
        <p:txBody>
          <a:bodyPr/>
          <a:lstStyle/>
          <a:p>
            <a:r>
              <a:rPr lang="es-ES" dirty="0"/>
              <a:t>PROYECTO “ISLA VERDE”</a:t>
            </a:r>
          </a:p>
          <a:p>
            <a:endParaRPr lang="es-ES" dirty="0"/>
          </a:p>
        </p:txBody>
      </p:sp>
      <p:sp>
        <p:nvSpPr>
          <p:cNvPr id="3"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2</a:t>
            </a:fld>
            <a:endParaRPr lang="es-ES" dirty="0"/>
          </a:p>
        </p:txBody>
      </p:sp>
      <p:pic>
        <p:nvPicPr>
          <p:cNvPr id="20482" name="Picture 2" descr="Resultado de imagen de logo: autoridad portuaria de vi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56376" y="182795"/>
            <a:ext cx="890588" cy="5926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a:solidFill>
                  <a:schemeClr val="accent4">
                    <a:lumMod val="40000"/>
                    <a:lumOff val="60000"/>
                  </a:schemeClr>
                </a:solidFill>
              </a:rPr>
              <a:t>FICHA1701</a:t>
            </a:r>
            <a:endParaRPr lang="es-ES" dirty="0">
              <a:solidFill>
                <a:schemeClr val="accent4">
                  <a:lumMod val="40000"/>
                  <a:lumOff val="60000"/>
                </a:schemeClr>
              </a:solidFill>
            </a:endParaRPr>
          </a:p>
        </p:txBody>
      </p:sp>
    </p:spTree>
    <p:extLst>
      <p:ext uri="{BB962C8B-B14F-4D97-AF65-F5344CB8AC3E}">
        <p14:creationId xmlns:p14="http://schemas.microsoft.com/office/powerpoint/2010/main" val="63080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3 Marcador de contenido"/>
          <p:cNvSpPr>
            <a:spLocks noGrp="1"/>
          </p:cNvSpPr>
          <p:nvPr>
            <p:ph idx="1"/>
          </p:nvPr>
        </p:nvSpPr>
        <p:spPr>
          <a:xfrm>
            <a:off x="107950" y="908050"/>
            <a:ext cx="5688013" cy="1909763"/>
          </a:xfrm>
        </p:spPr>
        <p:txBody>
          <a:bodyPr/>
          <a:lstStyle/>
          <a:p>
            <a:pPr algn="just">
              <a:lnSpc>
                <a:spcPct val="80000"/>
              </a:lnSpc>
            </a:pPr>
            <a:r>
              <a:rPr altLang="es-ES" sz="1300" dirty="0"/>
              <a:t>DESCRIPCIÓN</a:t>
            </a:r>
          </a:p>
          <a:p>
            <a:pPr lvl="1" algn="just"/>
            <a:r>
              <a:rPr altLang="es-ES" sz="1100" dirty="0"/>
              <a:t>Green Port Energy Center </a:t>
            </a:r>
            <a:r>
              <a:rPr lang="es-ES" altLang="es-ES" sz="1100" dirty="0"/>
              <a:t>(GPEC) </a:t>
            </a:r>
            <a:r>
              <a:rPr altLang="es-ES" sz="1100" dirty="0"/>
              <a:t>consiste en un equipo </a:t>
            </a:r>
            <a:r>
              <a:rPr lang="es-ES" altLang="es-ES" sz="1100" dirty="0"/>
              <a:t>portátil </a:t>
            </a:r>
            <a:r>
              <a:rPr altLang="es-ES" sz="1100" dirty="0"/>
              <a:t>de </a:t>
            </a:r>
            <a:r>
              <a:rPr altLang="es-ES" sz="1100" dirty="0" err="1"/>
              <a:t>poligeneración</a:t>
            </a:r>
            <a:r>
              <a:rPr altLang="es-ES" sz="1100" dirty="0"/>
              <a:t> de energía (eléctrica y térmica), autónomo, que permite dar suministro </a:t>
            </a:r>
            <a:r>
              <a:rPr lang="es-ES" altLang="es-ES" sz="1100" dirty="0"/>
              <a:t>al buque durante su atraque</a:t>
            </a:r>
            <a:r>
              <a:rPr altLang="es-ES" sz="1100" dirty="0"/>
              <a:t>. </a:t>
            </a:r>
          </a:p>
          <a:p>
            <a:pPr lvl="1" algn="just"/>
            <a:r>
              <a:rPr lang="es-ES" altLang="es-ES" sz="1100" dirty="0"/>
              <a:t>En el año 2015 s</a:t>
            </a:r>
            <a:r>
              <a:rPr altLang="es-ES" sz="1100" dirty="0"/>
              <a:t>e llevó a cabo una prueba piloto que fue presentada en el puerto de Vigo dentro del marco de un proyecto financiado en un 50%</a:t>
            </a:r>
            <a:r>
              <a:rPr lang="es-ES" altLang="es-ES" sz="1100" dirty="0"/>
              <a:t> por la Unión Europea</a:t>
            </a:r>
            <a:r>
              <a:rPr altLang="es-ES" sz="1100" dirty="0"/>
              <a:t>. </a:t>
            </a:r>
            <a:endParaRPr lang="es-ES" altLang="es-ES" sz="1100" dirty="0"/>
          </a:p>
          <a:p>
            <a:pPr lvl="1" algn="just"/>
            <a:r>
              <a:rPr lang="es-ES" altLang="es-ES" sz="1100" dirty="0"/>
              <a:t>El combustible que precisa el equipo es Gas Natural Licuado.</a:t>
            </a:r>
            <a:endParaRPr altLang="es-ES" sz="1100" dirty="0"/>
          </a:p>
          <a:p>
            <a:pPr lvl="1" algn="just">
              <a:lnSpc>
                <a:spcPct val="80000"/>
              </a:lnSpc>
              <a:buFont typeface="Arial" panose="020B0604020202020204" pitchFamily="34" charset="0"/>
              <a:buNone/>
            </a:pPr>
            <a:endParaRPr altLang="es-ES" sz="1100" dirty="0"/>
          </a:p>
        </p:txBody>
      </p:sp>
      <p:sp>
        <p:nvSpPr>
          <p:cNvPr id="8" name="7 Marcador de contenido"/>
          <p:cNvSpPr>
            <a:spLocks noGrp="1"/>
          </p:cNvSpPr>
          <p:nvPr>
            <p:ph idx="16"/>
          </p:nvPr>
        </p:nvSpPr>
        <p:spPr>
          <a:xfrm>
            <a:off x="107950" y="5157788"/>
            <a:ext cx="8866188" cy="1366837"/>
          </a:xfrm>
        </p:spPr>
        <p:txBody>
          <a:bodyPr>
            <a:normAutofit lnSpcReduction="10000"/>
          </a:bodyPr>
          <a:lstStyle/>
          <a:p>
            <a:pPr algn="just">
              <a:lnSpc>
                <a:spcPct val="90000"/>
              </a:lnSpc>
              <a:buFont typeface="Arial" charset="0"/>
              <a:buChar char="•"/>
              <a:defRPr/>
            </a:pPr>
            <a:r>
              <a:rPr sz="1300" dirty="0"/>
              <a:t>BENEFICIOS</a:t>
            </a:r>
          </a:p>
          <a:p>
            <a:pPr lvl="1" algn="just">
              <a:lnSpc>
                <a:spcPct val="90000"/>
              </a:lnSpc>
              <a:buFont typeface="Arial" charset="0"/>
              <a:buChar char="–"/>
              <a:defRPr/>
            </a:pPr>
            <a:r>
              <a:rPr sz="1300" dirty="0"/>
              <a:t>Durante su estancia en el puerto los </a:t>
            </a:r>
            <a:r>
              <a:rPr sz="1300" dirty="0" err="1"/>
              <a:t>ferries</a:t>
            </a:r>
            <a:r>
              <a:rPr sz="1300" dirty="0"/>
              <a:t> provocan numerosos problemas de ruidos y vibraciones que afectan a las zonas residenciales y turísticas próximas al puerto. Este sistema contribuirá a reducir estos impactos. </a:t>
            </a:r>
          </a:p>
          <a:p>
            <a:pPr lvl="1" algn="just">
              <a:lnSpc>
                <a:spcPct val="90000"/>
              </a:lnSpc>
              <a:buFont typeface="Arial" charset="0"/>
              <a:buChar char="–"/>
              <a:defRPr/>
            </a:pPr>
            <a:r>
              <a:rPr sz="1300" dirty="0"/>
              <a:t>Además el sistema permitirá eliminar en el puerto las emisiones de dióxido de azufre (SO2), óxidos nitrosos (</a:t>
            </a:r>
            <a:r>
              <a:rPr sz="1300" dirty="0" err="1"/>
              <a:t>NOx</a:t>
            </a:r>
            <a:r>
              <a:rPr sz="1300" dirty="0"/>
              <a:t>), partículas primarias (PM), compuestos orgánicos volátiles (COV) y reducir considerablemente el dióxido de carbono (CO2) y las sustancias que agotan la capa de ozono.</a:t>
            </a:r>
          </a:p>
          <a:p>
            <a:pPr lvl="1" algn="just">
              <a:lnSpc>
                <a:spcPct val="90000"/>
              </a:lnSpc>
              <a:buFont typeface="Arial" charset="0"/>
              <a:buChar char="–"/>
              <a:defRPr/>
            </a:pPr>
            <a:r>
              <a:rPr sz="1300" dirty="0"/>
              <a:t>Se reduce el coste del combustible que necesita el buque durante su estancia en puerto.</a:t>
            </a:r>
          </a:p>
        </p:txBody>
      </p:sp>
      <p:sp>
        <p:nvSpPr>
          <p:cNvPr id="9" name="8 Marcador de contenido"/>
          <p:cNvSpPr>
            <a:spLocks noGrp="1"/>
          </p:cNvSpPr>
          <p:nvPr>
            <p:ph idx="17"/>
          </p:nvPr>
        </p:nvSpPr>
        <p:spPr>
          <a:xfrm>
            <a:off x="3348038" y="2924175"/>
            <a:ext cx="5689600" cy="2232894"/>
          </a:xfrm>
        </p:spPr>
        <p:txBody>
          <a:bodyPr>
            <a:normAutofit fontScale="92500" lnSpcReduction="20000"/>
          </a:bodyPr>
          <a:lstStyle/>
          <a:p>
            <a:pPr algn="just">
              <a:lnSpc>
                <a:spcPct val="90000"/>
              </a:lnSpc>
              <a:defRPr/>
            </a:pPr>
            <a:r>
              <a:rPr sz="1300" dirty="0"/>
              <a:t>MOTIVACIÓN:</a:t>
            </a:r>
          </a:p>
          <a:p>
            <a:pPr lvl="1" algn="just">
              <a:buFont typeface="Arial" charset="0"/>
              <a:buChar char="–"/>
              <a:defRPr/>
            </a:pPr>
            <a:r>
              <a:rPr sz="1100" dirty="0"/>
              <a:t>El proyecto GPEC se enfoca al origen principal de las emisiones contaminantes en los puertos, que no es otro que los buques allí atracados, tanto por sus potencias y consumos energéticos, como por la naturaleza de los combustibles utilizados (Heavy Fuel </a:t>
            </a:r>
            <a:r>
              <a:rPr sz="1100" dirty="0" err="1"/>
              <a:t>Oil</a:t>
            </a:r>
            <a:r>
              <a:rPr sz="1100" dirty="0"/>
              <a:t> y Marine Diesel </a:t>
            </a:r>
            <a:r>
              <a:rPr sz="1100" dirty="0" err="1"/>
              <a:t>Oil</a:t>
            </a:r>
            <a:r>
              <a:rPr sz="1100" dirty="0"/>
              <a:t> especialmente) y las emisiones (</a:t>
            </a:r>
            <a:r>
              <a:rPr sz="1100" dirty="0" err="1"/>
              <a:t>COx</a:t>
            </a:r>
            <a:r>
              <a:rPr sz="1100" dirty="0"/>
              <a:t> , </a:t>
            </a:r>
            <a:r>
              <a:rPr sz="1100" dirty="0" err="1"/>
              <a:t>NOx</a:t>
            </a:r>
            <a:r>
              <a:rPr sz="1100" dirty="0"/>
              <a:t> , </a:t>
            </a:r>
            <a:r>
              <a:rPr sz="1100" dirty="0" err="1"/>
              <a:t>SOx</a:t>
            </a:r>
            <a:r>
              <a:rPr sz="1100" dirty="0"/>
              <a:t> , VOC y PM) derivadas de los mismos. </a:t>
            </a:r>
            <a:endParaRPr lang="es-ES" sz="1100" dirty="0"/>
          </a:p>
          <a:p>
            <a:pPr lvl="1" algn="just">
              <a:buFont typeface="Arial" charset="0"/>
              <a:buChar char="–"/>
              <a:defRPr/>
            </a:pPr>
            <a:endParaRPr sz="1100" dirty="0"/>
          </a:p>
          <a:p>
            <a:pPr lvl="1" algn="just">
              <a:buFont typeface="Arial" charset="0"/>
              <a:buChar char="–"/>
              <a:defRPr/>
            </a:pPr>
            <a:r>
              <a:rPr sz="1100" dirty="0"/>
              <a:t> Para mitigar el impacto de las emisiones generadas por los buques, ha ido aumentando progresivamente la presión legislativa sobre los agentes involucrados en el transporte marítimo, a la par que han surgido iniciativas encaminadas a la reducción de las emisiones contaminantes. Entre las novedades legislativas surgidas </a:t>
            </a:r>
            <a:r>
              <a:rPr lang="es-ES" sz="1100" dirty="0"/>
              <a:t>se encuentran </a:t>
            </a:r>
            <a:r>
              <a:rPr sz="1100" dirty="0"/>
              <a:t>el Convenio MARPOL (Anexo VI) y la Directiva 2012/33/UE traspuesta recientemente en el RD 639/2016.</a:t>
            </a:r>
          </a:p>
          <a:p>
            <a:pPr lvl="1" algn="just">
              <a:buFont typeface="Arial" charset="0"/>
              <a:buChar char="–"/>
              <a:defRPr/>
            </a:pPr>
            <a:endParaRPr sz="1100" dirty="0"/>
          </a:p>
          <a:p>
            <a:pPr lvl="1" algn="just">
              <a:buFont typeface="Arial" charset="0"/>
              <a:buChar char="–"/>
              <a:defRPr/>
            </a:pPr>
            <a:r>
              <a:rPr sz="1100" dirty="0"/>
              <a:t>Este proyecto pretende reducir las emisiones contaminantes, vibraciones y ruidos (ya que los motores auxiliares que funcionan con fuel permaneces apagados durante el atraque del buque en puerto) apostando por un combustible alternativo como es el GNL.</a:t>
            </a:r>
          </a:p>
        </p:txBody>
      </p:sp>
      <p:sp>
        <p:nvSpPr>
          <p:cNvPr id="7174" name="9 Marcador de contenido"/>
          <p:cNvSpPr>
            <a:spLocks noGrp="1"/>
          </p:cNvSpPr>
          <p:nvPr>
            <p:ph idx="18"/>
          </p:nvPr>
        </p:nvSpPr>
        <p:spPr>
          <a:xfrm>
            <a:off x="107950" y="2924175"/>
            <a:ext cx="3024188" cy="2160588"/>
          </a:xfrm>
        </p:spPr>
        <p:txBody>
          <a:bodyPr/>
          <a:lstStyle/>
          <a:p>
            <a:pPr>
              <a:lnSpc>
                <a:spcPct val="80000"/>
              </a:lnSpc>
            </a:pPr>
            <a:r>
              <a:rPr altLang="es-ES" sz="1300" dirty="0"/>
              <a:t>FECHAS DE IMPLANTACION:</a:t>
            </a:r>
          </a:p>
          <a:p>
            <a:pPr lvl="1">
              <a:lnSpc>
                <a:spcPct val="80000"/>
              </a:lnSpc>
            </a:pPr>
            <a:r>
              <a:rPr altLang="es-ES" sz="1300" dirty="0"/>
              <a:t>2013-2015</a:t>
            </a:r>
          </a:p>
          <a:p>
            <a:pPr>
              <a:lnSpc>
                <a:spcPct val="80000"/>
              </a:lnSpc>
            </a:pPr>
            <a:r>
              <a:rPr altLang="es-ES" sz="1300" dirty="0"/>
              <a:t>PRESUPUESTO:</a:t>
            </a:r>
          </a:p>
          <a:p>
            <a:pPr lvl="1">
              <a:lnSpc>
                <a:spcPct val="80000"/>
              </a:lnSpc>
            </a:pPr>
            <a:r>
              <a:rPr altLang="es-ES" sz="1300" dirty="0"/>
              <a:t>1.800.000 €</a:t>
            </a:r>
          </a:p>
          <a:p>
            <a:pPr>
              <a:lnSpc>
                <a:spcPct val="80000"/>
              </a:lnSpc>
            </a:pPr>
            <a:r>
              <a:rPr altLang="es-ES" sz="1300" dirty="0"/>
              <a:t>AUTORIDAD PORTUARIA QUE LO DESAROLLA:</a:t>
            </a:r>
          </a:p>
          <a:p>
            <a:pPr lvl="1">
              <a:lnSpc>
                <a:spcPct val="80000"/>
              </a:lnSpc>
            </a:pPr>
            <a:r>
              <a:rPr altLang="es-ES" sz="1200" dirty="0"/>
              <a:t>Autoridad Portuaria de Vigo</a:t>
            </a:r>
          </a:p>
        </p:txBody>
      </p:sp>
      <p:pic>
        <p:nvPicPr>
          <p:cNvPr id="7177" name="Picture 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33635" y="1052736"/>
            <a:ext cx="2830978" cy="1622798"/>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Marcador de texto 2"/>
          <p:cNvSpPr>
            <a:spLocks noGrp="1"/>
          </p:cNvSpPr>
          <p:nvPr>
            <p:ph type="body" sz="quarter" idx="14"/>
          </p:nvPr>
        </p:nvSpPr>
        <p:spPr/>
        <p:txBody>
          <a:bodyPr/>
          <a:lstStyle/>
          <a:p>
            <a:r>
              <a:rPr lang="es-ES" dirty="0"/>
              <a:t>GREEN PORT ENERGY CENTER</a:t>
            </a:r>
            <a:r>
              <a:rPr lang="es-ES" dirty="0">
                <a:solidFill>
                  <a:schemeClr val="tx1"/>
                </a:solidFill>
              </a:rPr>
              <a:t> </a:t>
            </a:r>
          </a:p>
          <a:p>
            <a:endParaRPr lang="es-ES" dirty="0"/>
          </a:p>
        </p:txBody>
      </p:sp>
      <p:sp>
        <p:nvSpPr>
          <p:cNvPr id="11"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20</a:t>
            </a:fld>
            <a:endParaRPr lang="es-ES" dirty="0"/>
          </a:p>
        </p:txBody>
      </p:sp>
      <p:pic>
        <p:nvPicPr>
          <p:cNvPr id="2050" name="Picture 2" descr="Resultado de imagen de logo: autoridad portuaria de vi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74285" y="192497"/>
            <a:ext cx="853440" cy="5683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FICHA1710</a:t>
            </a:r>
          </a:p>
        </p:txBody>
      </p:sp>
      <p:sp>
        <p:nvSpPr>
          <p:cNvPr id="14"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225475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3492500" y="7938"/>
            <a:ext cx="5651500" cy="381000"/>
          </a:xfrm>
        </p:spPr>
        <p:txBody>
          <a:bodyPr rtlCol="0"/>
          <a:lstStyle/>
          <a:p>
            <a:pPr fontAlgn="auto">
              <a:spcAft>
                <a:spcPts val="0"/>
              </a:spcAft>
              <a:defRPr/>
            </a:pPr>
            <a:r>
              <a:rPr dirty="0"/>
              <a:t>En qué consiste el proyecto</a:t>
            </a:r>
          </a:p>
        </p:txBody>
      </p:sp>
      <p:sp>
        <p:nvSpPr>
          <p:cNvPr id="12" name="TextBox 11"/>
          <p:cNvSpPr txBox="1"/>
          <p:nvPr/>
        </p:nvSpPr>
        <p:spPr>
          <a:xfrm>
            <a:off x="107950" y="4508500"/>
            <a:ext cx="3124200" cy="288925"/>
          </a:xfrm>
          <a:prstGeom prst="rect">
            <a:avLst/>
          </a:prstGeom>
          <a:solidFill>
            <a:schemeClr val="bg1">
              <a:lumMod val="85000"/>
            </a:schemeClr>
          </a:solidFill>
        </p:spPr>
        <p:txBody>
          <a:bodyPr anchor="ctr">
            <a:normAutofit lnSpcReduction="10000"/>
          </a:bodyPr>
          <a:lstStyle/>
          <a:p>
            <a:pPr fontAlgn="auto">
              <a:lnSpc>
                <a:spcPct val="80000"/>
              </a:lnSpc>
              <a:spcBef>
                <a:spcPts val="0"/>
              </a:spcBef>
              <a:spcAft>
                <a:spcPts val="0"/>
              </a:spcAft>
              <a:defRPr/>
            </a:pPr>
            <a:r>
              <a:rPr lang="es-ES" sz="1700" dirty="0">
                <a:solidFill>
                  <a:prstClr val="white">
                    <a:lumMod val="50000"/>
                  </a:prstClr>
                </a:solidFill>
                <a:latin typeface="+mn-lt"/>
                <a:cs typeface="+mn-cs"/>
              </a:rPr>
              <a:t>CONCLUSIONES</a:t>
            </a:r>
          </a:p>
        </p:txBody>
      </p:sp>
      <p:sp>
        <p:nvSpPr>
          <p:cNvPr id="8" name="7 Marcador de contenido"/>
          <p:cNvSpPr>
            <a:spLocks noGrp="1"/>
          </p:cNvSpPr>
          <p:nvPr>
            <p:ph idx="1"/>
          </p:nvPr>
        </p:nvSpPr>
        <p:spPr>
          <a:xfrm>
            <a:off x="3598863" y="836613"/>
            <a:ext cx="5365625" cy="5832475"/>
          </a:xfrm>
        </p:spPr>
        <p:txBody>
          <a:bodyPr>
            <a:normAutofit/>
          </a:bodyPr>
          <a:lstStyle/>
          <a:p>
            <a:pPr marL="0" indent="0" algn="just">
              <a:lnSpc>
                <a:spcPct val="90000"/>
              </a:lnSpc>
              <a:buFont typeface="Arial" charset="0"/>
              <a:buNone/>
              <a:defRPr/>
            </a:pPr>
            <a:endParaRPr sz="1200" dirty="0"/>
          </a:p>
          <a:p>
            <a:pPr marL="0" indent="0">
              <a:lnSpc>
                <a:spcPct val="90000"/>
              </a:lnSpc>
              <a:buNone/>
              <a:defRPr/>
            </a:pPr>
            <a:r>
              <a:rPr sz="1200" dirty="0"/>
              <a:t>El proyecto consist</a:t>
            </a:r>
            <a:r>
              <a:rPr lang="es-ES" sz="1200" dirty="0"/>
              <a:t>ió</a:t>
            </a:r>
            <a:r>
              <a:rPr sz="1200" dirty="0"/>
              <a:t> en la construcción de un prototipo </a:t>
            </a:r>
            <a:r>
              <a:rPr lang="es-ES" sz="1200" dirty="0"/>
              <a:t>autónomo y portátil </a:t>
            </a:r>
            <a:r>
              <a:rPr sz="1200" dirty="0"/>
              <a:t>capaz de generar energía (eléctrica y térmica), que permite dar suministro de energía </a:t>
            </a:r>
            <a:r>
              <a:rPr lang="es-ES" sz="1200" dirty="0"/>
              <a:t>de hasta 1 MW </a:t>
            </a:r>
            <a:r>
              <a:rPr sz="1200" dirty="0"/>
              <a:t>a un buque </a:t>
            </a:r>
            <a:r>
              <a:rPr lang="es-ES" sz="1200" dirty="0"/>
              <a:t>durante su atraque en puerto</a:t>
            </a:r>
            <a:r>
              <a:rPr sz="1200" dirty="0"/>
              <a:t>.</a:t>
            </a:r>
          </a:p>
          <a:p>
            <a:pPr marL="0" indent="0" algn="just">
              <a:lnSpc>
                <a:spcPct val="90000"/>
              </a:lnSpc>
              <a:buFont typeface="Arial" charset="0"/>
              <a:buNone/>
              <a:defRPr/>
            </a:pPr>
            <a:endParaRPr sz="1200" dirty="0"/>
          </a:p>
          <a:p>
            <a:pPr marL="0" indent="0" algn="just">
              <a:lnSpc>
                <a:spcPct val="90000"/>
              </a:lnSpc>
              <a:buFont typeface="Arial" charset="0"/>
              <a:buNone/>
              <a:defRPr/>
            </a:pPr>
            <a:r>
              <a:rPr sz="1200" dirty="0"/>
              <a:t>Los sistemas que forman el equipo GPEC son tres: </a:t>
            </a:r>
          </a:p>
          <a:p>
            <a:pPr algn="just">
              <a:lnSpc>
                <a:spcPct val="90000"/>
              </a:lnSpc>
              <a:buFont typeface="Arial" charset="0"/>
              <a:buChar char="•"/>
              <a:defRPr/>
            </a:pPr>
            <a:endParaRPr sz="1200" dirty="0"/>
          </a:p>
          <a:p>
            <a:pPr marL="228600" indent="-228600" algn="just">
              <a:lnSpc>
                <a:spcPct val="90000"/>
              </a:lnSpc>
              <a:buFont typeface="Arial" charset="0"/>
              <a:buAutoNum type="arabicPeriod"/>
              <a:defRPr/>
            </a:pPr>
            <a:r>
              <a:rPr sz="1200" b="1" dirty="0"/>
              <a:t>SISTEMA DE GENERACIÓN CONTENERIZADO</a:t>
            </a:r>
            <a:r>
              <a:rPr sz="1200" dirty="0"/>
              <a:t>, formado por: </a:t>
            </a:r>
            <a:endParaRPr lang="es-ES" sz="1200" dirty="0"/>
          </a:p>
          <a:p>
            <a:pPr marL="628650" lvl="1" indent="-228600">
              <a:lnSpc>
                <a:spcPct val="90000"/>
              </a:lnSpc>
              <a:defRPr/>
            </a:pPr>
            <a:r>
              <a:rPr sz="1200" dirty="0"/>
              <a:t>Subsistema de </a:t>
            </a:r>
            <a:r>
              <a:rPr sz="1200" dirty="0" err="1"/>
              <a:t>poligeneración</a:t>
            </a:r>
            <a:r>
              <a:rPr sz="1200" dirty="0"/>
              <a:t>, compuesto por los siguientes módulos: </a:t>
            </a:r>
            <a:endParaRPr lang="es-ES" sz="1200" dirty="0"/>
          </a:p>
          <a:p>
            <a:pPr marL="1028700" lvl="2">
              <a:lnSpc>
                <a:spcPct val="90000"/>
              </a:lnSpc>
              <a:defRPr/>
            </a:pPr>
            <a:r>
              <a:rPr sz="1200" dirty="0"/>
              <a:t>Almacenamiento criogénico de GNL o Conjunto termoeléctrico motor-generador o Recuperación de calor residual </a:t>
            </a:r>
            <a:endParaRPr lang="es-ES" sz="1200" dirty="0"/>
          </a:p>
          <a:p>
            <a:pPr marL="1028700" lvl="2">
              <a:lnSpc>
                <a:spcPct val="90000"/>
              </a:lnSpc>
              <a:defRPr/>
            </a:pPr>
            <a:r>
              <a:rPr sz="1200" dirty="0"/>
              <a:t>Gestión inteligente de generación-demanda y comunicaciones o Interconexiones de red y con el buque.  </a:t>
            </a:r>
            <a:endParaRPr lang="es-ES" sz="1200" dirty="0"/>
          </a:p>
          <a:p>
            <a:pPr marL="628650" lvl="1">
              <a:lnSpc>
                <a:spcPct val="90000"/>
              </a:lnSpc>
              <a:defRPr/>
            </a:pPr>
            <a:r>
              <a:rPr sz="1200" dirty="0"/>
              <a:t>Subsistema de almacenamiento energético, que aporta estabilidad al sistema ante posibles fluctuaciones de carga y tiene capacidad de suministro a cargas parciales.</a:t>
            </a:r>
          </a:p>
          <a:p>
            <a:pPr marL="0" indent="0" algn="just">
              <a:lnSpc>
                <a:spcPct val="90000"/>
              </a:lnSpc>
              <a:buFont typeface="Arial" charset="0"/>
              <a:buNone/>
              <a:defRPr/>
            </a:pPr>
            <a:endParaRPr sz="1200" dirty="0"/>
          </a:p>
          <a:p>
            <a:pPr marL="0" indent="0" algn="just">
              <a:lnSpc>
                <a:spcPct val="90000"/>
              </a:lnSpc>
              <a:buFont typeface="Arial" charset="0"/>
              <a:buNone/>
              <a:defRPr/>
            </a:pPr>
            <a:r>
              <a:rPr sz="1200" dirty="0"/>
              <a:t>2. </a:t>
            </a:r>
            <a:r>
              <a:rPr sz="1200" b="1" dirty="0"/>
              <a:t>SISTEMA DE CONEXIÓN A BORDO</a:t>
            </a:r>
            <a:r>
              <a:rPr sz="1200" dirty="0"/>
              <a:t>, compuesto por las interconexiones en el buque para la recepción de suministro y el mando y control remoto. </a:t>
            </a:r>
          </a:p>
          <a:p>
            <a:pPr marL="0" indent="0" algn="just">
              <a:lnSpc>
                <a:spcPct val="90000"/>
              </a:lnSpc>
              <a:buFont typeface="Arial" charset="0"/>
              <a:buNone/>
              <a:defRPr/>
            </a:pPr>
            <a:endParaRPr sz="1200" dirty="0"/>
          </a:p>
          <a:p>
            <a:pPr marL="0" indent="0" algn="just">
              <a:lnSpc>
                <a:spcPct val="90000"/>
              </a:lnSpc>
              <a:buFont typeface="Arial" charset="0"/>
              <a:buNone/>
              <a:defRPr/>
            </a:pPr>
            <a:r>
              <a:rPr sz="1200" dirty="0"/>
              <a:t>3. </a:t>
            </a:r>
            <a:r>
              <a:rPr sz="1200" b="1" dirty="0"/>
              <a:t>SISTEMA DE CONTROL Y MONITORIZACIÓN </a:t>
            </a:r>
            <a:r>
              <a:rPr sz="1200" dirty="0"/>
              <a:t>Formado por el SCADA (Supervisor y Control And Data </a:t>
            </a:r>
            <a:r>
              <a:rPr sz="1200" dirty="0" err="1"/>
              <a:t>Adquisition</a:t>
            </a:r>
            <a:r>
              <a:rPr sz="1200" dirty="0"/>
              <a:t>) de control del contenedor, el asistente de suministro</a:t>
            </a:r>
            <a:r>
              <a:rPr lang="es-ES" sz="1200" dirty="0"/>
              <a:t>,</a:t>
            </a:r>
            <a:r>
              <a:rPr sz="1200" dirty="0"/>
              <a:t> y el sistema de geolocalización de contenedores, y el modelo </a:t>
            </a:r>
            <a:r>
              <a:rPr sz="1200" dirty="0" err="1"/>
              <a:t>multivariable</a:t>
            </a:r>
            <a:r>
              <a:rPr sz="1200" dirty="0"/>
              <a:t> de cálculo. </a:t>
            </a:r>
            <a:endParaRPr sz="1300" dirty="0"/>
          </a:p>
        </p:txBody>
      </p:sp>
      <p:sp>
        <p:nvSpPr>
          <p:cNvPr id="8199" name="8 Marcador de contenido"/>
          <p:cNvSpPr>
            <a:spLocks noGrp="1"/>
          </p:cNvSpPr>
          <p:nvPr>
            <p:ph idx="16"/>
          </p:nvPr>
        </p:nvSpPr>
        <p:spPr>
          <a:xfrm>
            <a:off x="107950" y="4938713"/>
            <a:ext cx="3240088" cy="1944687"/>
          </a:xfrm>
        </p:spPr>
        <p:txBody>
          <a:bodyPr/>
          <a:lstStyle/>
          <a:p>
            <a:pPr marL="0" indent="0" algn="just">
              <a:buFont typeface="Arial" panose="020B0604020202020204" pitchFamily="34" charset="0"/>
              <a:buNone/>
            </a:pPr>
            <a:r>
              <a:rPr altLang="es-ES" dirty="0"/>
              <a:t>El prototipo ha sido validado y testado durante el mes de Febrero de 2015, mediante el suministro de energía eléctrica y térmica al buque Sarmiento de Gamboa, cedido por el CSIC (Centro Superior de Investigaciones Científicas) en las instalaciones de la Autoridad Portuaria de Vigo (Muelle de Trasatlánticos). </a:t>
            </a:r>
          </a:p>
        </p:txBody>
      </p:sp>
      <p:pic>
        <p:nvPicPr>
          <p:cNvPr id="8200" name="Picture 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194" y="388938"/>
            <a:ext cx="34036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21</a:t>
            </a:fld>
            <a:endParaRPr lang="es-ES" sz="1200" dirty="0">
              <a:solidFill>
                <a:schemeClr val="bg1"/>
              </a:solidFill>
            </a:endParaRPr>
          </a:p>
        </p:txBody>
      </p:sp>
    </p:spTree>
    <p:extLst>
      <p:ext uri="{BB962C8B-B14F-4D97-AF65-F5344CB8AC3E}">
        <p14:creationId xmlns:p14="http://schemas.microsoft.com/office/powerpoint/2010/main" val="204318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3492500" y="7938"/>
            <a:ext cx="5651500" cy="381000"/>
          </a:xfrm>
        </p:spPr>
        <p:txBody>
          <a:bodyPr rtlCol="0"/>
          <a:lstStyle/>
          <a:p>
            <a:pPr fontAlgn="auto">
              <a:spcAft>
                <a:spcPts val="0"/>
              </a:spcAft>
              <a:buFont typeface="Arial" pitchFamily="34" charset="0"/>
              <a:buNone/>
              <a:defRPr/>
            </a:pPr>
            <a:r>
              <a:rPr dirty="0"/>
              <a:t>En qué consiste el proyecto</a:t>
            </a:r>
          </a:p>
        </p:txBody>
      </p:sp>
      <p:pic>
        <p:nvPicPr>
          <p:cNvPr id="10244" name="Marcador de contenido 1"/>
          <p:cNvPicPr>
            <a:picLocks noGrp="1" noChangeAspect="1"/>
          </p:cNvPicPr>
          <p:nvPr>
            <p:ph idx="15"/>
          </p:nvPr>
        </p:nvPicPr>
        <p:blipFill>
          <a:blip r:embed="rId3"/>
          <a:srcRect/>
          <a:stretch>
            <a:fillRect/>
          </a:stretch>
        </p:blipFill>
        <p:spPr>
          <a:xfrm>
            <a:off x="179388" y="1916113"/>
            <a:ext cx="3060700" cy="2449512"/>
          </a:xfrm>
          <a:ln w="3175">
            <a:solidFill>
              <a:schemeClr val="tx1"/>
            </a:solidFill>
          </a:ln>
        </p:spPr>
      </p:pic>
      <p:sp>
        <p:nvSpPr>
          <p:cNvPr id="12" name="TextBox 11"/>
          <p:cNvSpPr txBox="1"/>
          <p:nvPr/>
        </p:nvSpPr>
        <p:spPr>
          <a:xfrm>
            <a:off x="107950" y="4508500"/>
            <a:ext cx="3124200" cy="288925"/>
          </a:xfrm>
          <a:prstGeom prst="rect">
            <a:avLst/>
          </a:prstGeom>
          <a:solidFill>
            <a:schemeClr val="bg1">
              <a:lumMod val="85000"/>
            </a:schemeClr>
          </a:solidFill>
        </p:spPr>
        <p:txBody>
          <a:bodyPr anchor="ctr">
            <a:normAutofit lnSpcReduction="10000"/>
          </a:bodyPr>
          <a:lstStyle/>
          <a:p>
            <a:pPr fontAlgn="auto">
              <a:lnSpc>
                <a:spcPct val="80000"/>
              </a:lnSpc>
              <a:spcBef>
                <a:spcPts val="0"/>
              </a:spcBef>
              <a:spcAft>
                <a:spcPts val="0"/>
              </a:spcAft>
              <a:defRPr/>
            </a:pPr>
            <a:r>
              <a:rPr lang="es-ES" sz="1700" dirty="0">
                <a:solidFill>
                  <a:prstClr val="white">
                    <a:lumMod val="50000"/>
                  </a:prstClr>
                </a:solidFill>
                <a:latin typeface="+mn-lt"/>
                <a:cs typeface="+mn-cs"/>
              </a:rPr>
              <a:t>CONCLUSIONES</a:t>
            </a:r>
          </a:p>
        </p:txBody>
      </p:sp>
      <p:sp>
        <p:nvSpPr>
          <p:cNvPr id="10247" name="7 Marcador de contenido"/>
          <p:cNvSpPr>
            <a:spLocks noGrp="1"/>
          </p:cNvSpPr>
          <p:nvPr>
            <p:ph idx="1"/>
          </p:nvPr>
        </p:nvSpPr>
        <p:spPr>
          <a:xfrm>
            <a:off x="3563938" y="476250"/>
            <a:ext cx="5545137" cy="5976938"/>
          </a:xfrm>
        </p:spPr>
        <p:txBody>
          <a:bodyPr>
            <a:normAutofit lnSpcReduction="10000"/>
          </a:bodyPr>
          <a:lstStyle/>
          <a:p>
            <a:pPr algn="just"/>
            <a:r>
              <a:rPr sz="1200" dirty="0"/>
              <a:t>Con el fin de mejorar los recursos pesqueros de la flota del Puerto de Vigo, la Cooperativa de Armadores de Vigo (ARVI), a través de su departamento INNOVAPESCA, con la financiación del Fondo Europeo de Pesca (FEP) y la Fundación Biodiversidad, puso en marcha el Proyecto “Isla Verde”.</a:t>
            </a:r>
          </a:p>
          <a:p>
            <a:pPr algn="just"/>
            <a:endParaRPr sz="1200" dirty="0"/>
          </a:p>
          <a:p>
            <a:pPr algn="just"/>
            <a:r>
              <a:rPr sz="1200" dirty="0"/>
              <a:t>El objetivo </a:t>
            </a:r>
            <a:r>
              <a:rPr lang="es-ES" sz="1200" dirty="0"/>
              <a:t>que </a:t>
            </a:r>
            <a:r>
              <a:rPr sz="1200" dirty="0"/>
              <a:t>se pretend</a:t>
            </a:r>
            <a:r>
              <a:rPr lang="es-ES" sz="1200" dirty="0"/>
              <a:t>e </a:t>
            </a:r>
            <a:r>
              <a:rPr sz="1200" dirty="0"/>
              <a:t>alcanzar </a:t>
            </a:r>
            <a:r>
              <a:rPr lang="es-ES" sz="1200" dirty="0"/>
              <a:t>es eliminar</a:t>
            </a:r>
            <a:r>
              <a:rPr sz="1200" dirty="0"/>
              <a:t> el vertido de residuos al mar desde los buques pesqueros, para lo que se les dotó de una serie de herramientas, desde su almacenamiento a bordo hasta su entrega a gestor autorizado en tierra, </a:t>
            </a:r>
            <a:r>
              <a:rPr lang="es-ES" sz="1200" dirty="0"/>
              <a:t>facilitándose además</a:t>
            </a:r>
            <a:r>
              <a:rPr sz="1200" dirty="0"/>
              <a:t> los trámites burocráticos asociados. A continuación, se describen brevemente:</a:t>
            </a:r>
          </a:p>
          <a:p>
            <a:pPr lvl="1" algn="just"/>
            <a:r>
              <a:rPr sz="1200" dirty="0"/>
              <a:t>Instalación de contenedores diferenciados para la recepción de los distintos residuos que se generan a bordo, en  8 buques de tipología diversa (palangre de superficie, </a:t>
            </a:r>
            <a:r>
              <a:rPr sz="1200" dirty="0" err="1"/>
              <a:t>cerquero</a:t>
            </a:r>
            <a:r>
              <a:rPr sz="1200" dirty="0"/>
              <a:t> y </a:t>
            </a:r>
            <a:r>
              <a:rPr sz="1200" dirty="0" err="1"/>
              <a:t>arrastreros</a:t>
            </a:r>
            <a:r>
              <a:rPr sz="1200" dirty="0"/>
              <a:t> de Gran Sol y NAFO), con el fin de constatar las diferentes necesidades de cada una de ellas.</a:t>
            </a:r>
          </a:p>
          <a:p>
            <a:pPr lvl="1" algn="just"/>
            <a:r>
              <a:rPr sz="1200" dirty="0"/>
              <a:t>Creación de un sistema basado en códigos QR para facilitar y agilizar la entrega de los distintos tipos de residuos al correspondiente gestor autorizado, y su posterior seguimiento, simplificando la tramitación administrativa de los certificados asociados.</a:t>
            </a:r>
          </a:p>
          <a:p>
            <a:pPr lvl="1" algn="just"/>
            <a:r>
              <a:rPr sz="1200" dirty="0"/>
              <a:t>Realización de acciones de sensibilización a los miembros de las embarcaciones para una correcta gestión de los residuos.</a:t>
            </a:r>
          </a:p>
          <a:p>
            <a:pPr lvl="1" algn="just"/>
            <a:r>
              <a:rPr sz="1200" dirty="0"/>
              <a:t>Edición de guías de recomendaciones prácticas para una correcta gestión y separación de los residuos.</a:t>
            </a:r>
          </a:p>
          <a:p>
            <a:pPr lvl="1" algn="just"/>
            <a:r>
              <a:rPr sz="1200" dirty="0"/>
              <a:t>Grabación de un vídeo divulgativo del Proyecto.</a:t>
            </a:r>
          </a:p>
          <a:p>
            <a:pPr algn="just"/>
            <a:endParaRPr sz="1200" dirty="0"/>
          </a:p>
          <a:p>
            <a:pPr algn="just"/>
            <a:r>
              <a:rPr sz="1200" dirty="0" err="1"/>
              <a:t>Toysal</a:t>
            </a:r>
            <a:r>
              <a:rPr sz="1200" dirty="0"/>
              <a:t> ha participado en el Proyecto en calidad de gestor autorizado de residuos y Wireless Galicia, como desarrollador de la herramienta informática.</a:t>
            </a:r>
          </a:p>
          <a:p>
            <a:pPr algn="just"/>
            <a:endParaRPr sz="1200" dirty="0"/>
          </a:p>
          <a:p>
            <a:pPr algn="just"/>
            <a:r>
              <a:rPr sz="1200" dirty="0"/>
              <a:t>El logo del Proyecto es el distintivo que obtienen los barcos adheridos y que permitirá diferenciarlos como “flota verde”, incentivando su adhesión.</a:t>
            </a:r>
          </a:p>
        </p:txBody>
      </p:sp>
      <p:sp>
        <p:nvSpPr>
          <p:cNvPr id="9" name="8 Marcador de contenido"/>
          <p:cNvSpPr>
            <a:spLocks noGrp="1"/>
          </p:cNvSpPr>
          <p:nvPr>
            <p:ph idx="16"/>
          </p:nvPr>
        </p:nvSpPr>
        <p:spPr>
          <a:xfrm>
            <a:off x="107950" y="4797425"/>
            <a:ext cx="3240088" cy="1944688"/>
          </a:xfrm>
        </p:spPr>
        <p:txBody>
          <a:bodyPr rtlCol="0">
            <a:normAutofit fontScale="85000" lnSpcReduction="20000"/>
          </a:bodyPr>
          <a:lstStyle/>
          <a:p>
            <a:pPr fontAlgn="auto">
              <a:spcAft>
                <a:spcPts val="0"/>
              </a:spcAft>
              <a:buFont typeface="Arial" pitchFamily="34" charset="0"/>
              <a:buChar char="•"/>
              <a:defRPr/>
            </a:pPr>
            <a:r>
              <a:rPr dirty="0"/>
              <a:t>Involucrar en la resolución de un problema a los agentes implicados aumenta la colaboración y cooperación de los mismos ante el problema en cuestión. Así se ha puesto de manifiesto con el Proyecto “Isla Verde”, tras el cual los armadores han comenzado a instalar compactadoras en las embarcaciones pesqueras para reducir al mínimo el volumen de los residuos, muestra de haber logrado la concienciación ambiental del Sector Pesquero en el Puerto de Vigo. </a:t>
            </a:r>
          </a:p>
        </p:txBody>
      </p:sp>
      <p:sp>
        <p:nvSpPr>
          <p:cNvPr id="10249" name="CuadroTexto 9"/>
          <p:cNvSpPr txBox="1">
            <a:spLocks noChangeArrowheads="1"/>
          </p:cNvSpPr>
          <p:nvPr/>
        </p:nvSpPr>
        <p:spPr bwMode="auto">
          <a:xfrm>
            <a:off x="2386013" y="4179888"/>
            <a:ext cx="890587" cy="185737"/>
          </a:xfrm>
          <a:prstGeom prst="rect">
            <a:avLst/>
          </a:prstGeom>
          <a:noFill/>
          <a:ln w="9525">
            <a:noFill/>
            <a:miter lim="800000"/>
            <a:headEnd/>
            <a:tailEnd/>
          </a:ln>
        </p:spPr>
        <p:txBody>
          <a:bodyPr wrap="none">
            <a:spAutoFit/>
          </a:bodyPr>
          <a:lstStyle/>
          <a:p>
            <a:r>
              <a:rPr lang="es-ES" sz="600">
                <a:solidFill>
                  <a:schemeClr val="bg1"/>
                </a:solidFill>
                <a:latin typeface="Calibri" pitchFamily="34" charset="0"/>
              </a:rPr>
              <a:t>www.lavozdegalicia.es</a:t>
            </a:r>
            <a:endParaRPr lang="en-US" sz="600">
              <a:solidFill>
                <a:schemeClr val="bg1"/>
              </a:solidFill>
              <a:latin typeface="Calibri" pitchFamily="34" charset="0"/>
            </a:endParaRPr>
          </a:p>
        </p:txBody>
      </p:sp>
      <p:pic>
        <p:nvPicPr>
          <p:cNvPr id="10250" name="Imagen 6"/>
          <p:cNvPicPr>
            <a:picLocks noChangeAspect="1"/>
          </p:cNvPicPr>
          <p:nvPr/>
        </p:nvPicPr>
        <p:blipFill>
          <a:blip r:embed="rId4"/>
          <a:srcRect t="6384" b="2905"/>
          <a:stretch>
            <a:fillRect/>
          </a:stretch>
        </p:blipFill>
        <p:spPr bwMode="auto">
          <a:xfrm>
            <a:off x="296863" y="392113"/>
            <a:ext cx="2825750" cy="1487487"/>
          </a:xfrm>
          <a:prstGeom prst="rect">
            <a:avLst/>
          </a:prstGeom>
          <a:noFill/>
          <a:ln w="9525">
            <a:noFill/>
            <a:miter lim="800000"/>
            <a:headEnd/>
            <a:tailEnd/>
          </a:ln>
        </p:spPr>
      </p:pic>
      <p:sp>
        <p:nvSpPr>
          <p:cNvPr id="10251" name="CuadroTexto 12"/>
          <p:cNvSpPr txBox="1">
            <a:spLocks noChangeArrowheads="1"/>
          </p:cNvSpPr>
          <p:nvPr/>
        </p:nvSpPr>
        <p:spPr bwMode="auto">
          <a:xfrm>
            <a:off x="2274888" y="1695450"/>
            <a:ext cx="1001712" cy="184150"/>
          </a:xfrm>
          <a:prstGeom prst="rect">
            <a:avLst/>
          </a:prstGeom>
          <a:noFill/>
          <a:ln w="9525">
            <a:noFill/>
            <a:miter lim="800000"/>
            <a:headEnd/>
            <a:tailEnd/>
          </a:ln>
        </p:spPr>
        <p:txBody>
          <a:bodyPr wrap="none">
            <a:spAutoFit/>
          </a:bodyPr>
          <a:lstStyle/>
          <a:p>
            <a:r>
              <a:rPr lang="en-US" sz="600">
                <a:latin typeface="Calibri" pitchFamily="34" charset="0"/>
              </a:rPr>
              <a:t>www.wirelessgalicia.com/</a:t>
            </a:r>
          </a:p>
        </p:txBody>
      </p:sp>
      <p:sp>
        <p:nvSpPr>
          <p:cNvPr id="11"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3</a:t>
            </a:fld>
            <a:endParaRPr lang="es-ES" sz="1200" dirty="0">
              <a:solidFill>
                <a:schemeClr val="bg1"/>
              </a:solidFill>
            </a:endParaRPr>
          </a:p>
        </p:txBody>
      </p:sp>
    </p:spTree>
    <p:extLst>
      <p:ext uri="{BB962C8B-B14F-4D97-AF65-F5344CB8AC3E}">
        <p14:creationId xmlns:p14="http://schemas.microsoft.com/office/powerpoint/2010/main" val="408219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07950" y="908050"/>
            <a:ext cx="5904210" cy="1909763"/>
          </a:xfrm>
        </p:spPr>
        <p:txBody>
          <a:bodyPr>
            <a:normAutofit/>
          </a:bodyPr>
          <a:lstStyle/>
          <a:p>
            <a:pPr algn="just">
              <a:lnSpc>
                <a:spcPct val="80000"/>
              </a:lnSpc>
            </a:pPr>
            <a:r>
              <a:rPr altLang="es-ES" sz="1300" dirty="0"/>
              <a:t>DESCRIPCIÓN</a:t>
            </a:r>
          </a:p>
          <a:p>
            <a:pPr lvl="1" algn="just"/>
            <a:r>
              <a:rPr altLang="es-ES" sz="1100" dirty="0"/>
              <a:t>El objeto del presente proyecto es la definición de una instalación eléctrica en media tensión que permita el suministro de electricidad desde el puerto a los buques que atraquen en el muelle de poniente sur. </a:t>
            </a:r>
          </a:p>
          <a:p>
            <a:pPr lvl="1" algn="just">
              <a:lnSpc>
                <a:spcPct val="80000"/>
              </a:lnSpc>
            </a:pPr>
            <a:r>
              <a:rPr altLang="es-ES" sz="1100" dirty="0"/>
              <a:t>Prueba piloto </a:t>
            </a:r>
            <a:r>
              <a:rPr lang="es-ES" altLang="es-ES" sz="1100" dirty="0"/>
              <a:t>consistente en la adaptación </a:t>
            </a:r>
            <a:r>
              <a:rPr altLang="es-ES" sz="1100" dirty="0"/>
              <a:t>de los equipos e instalaciones de un muelle para permitir la conexión eléctrica de un ferry cuando está atracado en Puerto.</a:t>
            </a:r>
          </a:p>
          <a:p>
            <a:pPr lvl="1" algn="just">
              <a:lnSpc>
                <a:spcPct val="80000"/>
              </a:lnSpc>
            </a:pPr>
            <a:r>
              <a:rPr lang="es-ES" altLang="es-ES" sz="1100" dirty="0"/>
              <a:t>La prueba se llevará a cabo en </a:t>
            </a:r>
            <a:r>
              <a:rPr altLang="es-ES" sz="1100" dirty="0"/>
              <a:t>un muelle de 363 m de longitud y un calado de 12,00-10,0 m, de gravedad, construido con bloques de hormigón. La superestructura tiene un ancho aproximado de 3 m en la que se encuentran los bolardos y una galería de servicios de 1,20 m de anchura y 1,8 m de altura.</a:t>
            </a:r>
          </a:p>
          <a:p>
            <a:pPr lvl="1" algn="just">
              <a:lnSpc>
                <a:spcPct val="80000"/>
              </a:lnSpc>
              <a:buFont typeface="Arial" panose="020B0604020202020204" pitchFamily="34" charset="0"/>
              <a:buNone/>
            </a:pPr>
            <a:endParaRPr altLang="es-ES" sz="1100" dirty="0"/>
          </a:p>
        </p:txBody>
      </p:sp>
      <p:sp>
        <p:nvSpPr>
          <p:cNvPr id="8" name="7 Marcador de contenido"/>
          <p:cNvSpPr>
            <a:spLocks noGrp="1"/>
          </p:cNvSpPr>
          <p:nvPr>
            <p:ph idx="16"/>
          </p:nvPr>
        </p:nvSpPr>
        <p:spPr>
          <a:xfrm>
            <a:off x="107950" y="5157788"/>
            <a:ext cx="8866188" cy="1366837"/>
          </a:xfrm>
        </p:spPr>
        <p:txBody>
          <a:bodyPr>
            <a:normAutofit/>
          </a:bodyPr>
          <a:lstStyle/>
          <a:p>
            <a:pPr algn="just">
              <a:lnSpc>
                <a:spcPct val="90000"/>
              </a:lnSpc>
            </a:pPr>
            <a:r>
              <a:rPr altLang="es-ES" sz="1300"/>
              <a:t>BENEFICIOS</a:t>
            </a:r>
          </a:p>
          <a:p>
            <a:pPr lvl="1" algn="just">
              <a:lnSpc>
                <a:spcPct val="90000"/>
              </a:lnSpc>
            </a:pPr>
            <a:r>
              <a:rPr altLang="es-ES" sz="1300"/>
              <a:t>Durante su estancia en el puerto los ferries provocan numerosos problemas de ruidos y vibraciones que afectan a las zonas residenciales y turísticas próximas al puerto. Este sistema contribuirá a reducir estos impactos. </a:t>
            </a:r>
          </a:p>
          <a:p>
            <a:pPr lvl="1" algn="just">
              <a:lnSpc>
                <a:spcPct val="90000"/>
              </a:lnSpc>
            </a:pPr>
            <a:r>
              <a:rPr altLang="es-ES" sz="1300"/>
              <a:t>Además el sistema permitirá reducir en el puerto las emisiones de dióxido de azufre (SO2), óxidos nitrosos (NOx), partículas primarias (PM), compuestos orgánicos volátiles (COV), dióxido de carbono (CO2) y de las sustancias que agotan la capa de ozono.</a:t>
            </a:r>
          </a:p>
        </p:txBody>
      </p:sp>
      <p:sp>
        <p:nvSpPr>
          <p:cNvPr id="9" name="8 Marcador de contenido"/>
          <p:cNvSpPr>
            <a:spLocks noGrp="1"/>
          </p:cNvSpPr>
          <p:nvPr>
            <p:ph idx="17"/>
          </p:nvPr>
        </p:nvSpPr>
        <p:spPr>
          <a:xfrm>
            <a:off x="3348038" y="2924175"/>
            <a:ext cx="5689600" cy="2054225"/>
          </a:xfrm>
        </p:spPr>
        <p:txBody>
          <a:bodyPr>
            <a:normAutofit/>
          </a:bodyPr>
          <a:lstStyle/>
          <a:p>
            <a:pPr algn="just">
              <a:lnSpc>
                <a:spcPct val="90000"/>
              </a:lnSpc>
            </a:pPr>
            <a:r>
              <a:rPr altLang="es-ES" sz="1300" dirty="0"/>
              <a:t>MOTIVACIÓN:</a:t>
            </a:r>
          </a:p>
          <a:p>
            <a:pPr lvl="1" algn="just"/>
            <a:r>
              <a:rPr altLang="es-ES" sz="1100" dirty="0"/>
              <a:t>La Autoridad Portuaria de </a:t>
            </a:r>
            <a:r>
              <a:rPr lang="es-ES" altLang="es-ES" sz="1100" dirty="0"/>
              <a:t>Baleares</a:t>
            </a:r>
            <a:r>
              <a:rPr altLang="es-ES" sz="1100" dirty="0"/>
              <a:t>, consciente del impacto ambiental que ocasiona la actividad portuaria en su entorno, se plantea acometer un sistema de suministro eléctrico a </a:t>
            </a:r>
            <a:r>
              <a:rPr altLang="es-ES" sz="1100" dirty="0" err="1"/>
              <a:t>ferries</a:t>
            </a:r>
            <a:r>
              <a:rPr altLang="es-ES" sz="1100" dirty="0"/>
              <a:t> de manera que cuando se encuentran atracados puedan apagar sus motores auxiliares.</a:t>
            </a:r>
          </a:p>
          <a:p>
            <a:pPr lvl="1" algn="just"/>
            <a:r>
              <a:rPr altLang="es-ES" sz="1100" dirty="0"/>
              <a:t>La sustitución de energía generada a bordo por energía generada en tierra reduce considerablemente las emisiones contaminantes, además de eliminar los ruidos y vibraciones producidos por los motores auxiliares. Esto repercute positivamente en el medioambiente, mejorando la calidad de vida de la poblaci</a:t>
            </a:r>
            <a:r>
              <a:rPr lang="es-ES" altLang="es-ES" sz="1100" dirty="0"/>
              <a:t>ón</a:t>
            </a:r>
            <a:r>
              <a:rPr altLang="es-ES" sz="1100" dirty="0"/>
              <a:t> cercana al puerto.</a:t>
            </a:r>
          </a:p>
          <a:p>
            <a:pPr lvl="1" algn="just"/>
            <a:r>
              <a:rPr altLang="es-ES" sz="1100" dirty="0"/>
              <a:t>Además el sistema permitirá reducir en el puerto las emisiones contaminantes.</a:t>
            </a:r>
            <a:endParaRPr altLang="es-ES" sz="1300" dirty="0"/>
          </a:p>
        </p:txBody>
      </p:sp>
      <p:sp>
        <p:nvSpPr>
          <p:cNvPr id="10" name="9 Marcador de contenido"/>
          <p:cNvSpPr>
            <a:spLocks noGrp="1"/>
          </p:cNvSpPr>
          <p:nvPr>
            <p:ph idx="18"/>
          </p:nvPr>
        </p:nvSpPr>
        <p:spPr>
          <a:xfrm>
            <a:off x="107950" y="2924175"/>
            <a:ext cx="3024188" cy="2160588"/>
          </a:xfrm>
        </p:spPr>
        <p:txBody>
          <a:bodyPr>
            <a:normAutofit/>
          </a:bodyPr>
          <a:lstStyle/>
          <a:p>
            <a:pPr>
              <a:lnSpc>
                <a:spcPct val="80000"/>
              </a:lnSpc>
            </a:pPr>
            <a:r>
              <a:rPr altLang="es-ES" sz="1300"/>
              <a:t>FECHAS DE IMPLANTACION:</a:t>
            </a:r>
          </a:p>
          <a:p>
            <a:pPr lvl="1">
              <a:lnSpc>
                <a:spcPct val="80000"/>
              </a:lnSpc>
            </a:pPr>
            <a:r>
              <a:rPr altLang="es-ES" sz="1300"/>
              <a:t>2017-2019</a:t>
            </a:r>
          </a:p>
          <a:p>
            <a:pPr>
              <a:lnSpc>
                <a:spcPct val="80000"/>
              </a:lnSpc>
            </a:pPr>
            <a:r>
              <a:rPr altLang="es-ES" sz="1300"/>
              <a:t>PRESUPUESTO:</a:t>
            </a:r>
          </a:p>
          <a:p>
            <a:pPr lvl="1">
              <a:lnSpc>
                <a:spcPct val="80000"/>
              </a:lnSpc>
            </a:pPr>
            <a:r>
              <a:rPr altLang="es-ES" sz="1300"/>
              <a:t>870.000 €</a:t>
            </a:r>
          </a:p>
          <a:p>
            <a:pPr>
              <a:lnSpc>
                <a:spcPct val="80000"/>
              </a:lnSpc>
            </a:pPr>
            <a:r>
              <a:rPr altLang="es-ES" sz="1300"/>
              <a:t>AUTORIDAD PORTUARIA QUE LO DESAROLLA:</a:t>
            </a:r>
          </a:p>
          <a:p>
            <a:pPr lvl="1">
              <a:lnSpc>
                <a:spcPct val="80000"/>
              </a:lnSpc>
            </a:pPr>
            <a:r>
              <a:rPr altLang="es-ES" sz="1200"/>
              <a:t>Autoridad Portuaria de Baleares dentro de un proyecto europeo “</a:t>
            </a:r>
            <a:r>
              <a:rPr altLang="es-ES" sz="1200" b="1"/>
              <a:t>Master Plan for OPS in Spanish Ports” </a:t>
            </a:r>
            <a:r>
              <a:rPr altLang="es-ES" sz="1200"/>
              <a:t>que coordina Puertos del Estado y en que intervien otros once partner.</a:t>
            </a:r>
          </a:p>
        </p:txBody>
      </p:sp>
      <p:pic>
        <p:nvPicPr>
          <p:cNvPr id="8202"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6200000">
            <a:off x="6711932" y="528371"/>
            <a:ext cx="1696381" cy="2664718"/>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203" name="Oval 11"/>
          <p:cNvSpPr>
            <a:spLocks noChangeArrowheads="1"/>
          </p:cNvSpPr>
          <p:nvPr/>
        </p:nvSpPr>
        <p:spPr bwMode="auto">
          <a:xfrm rot="-2807395">
            <a:off x="7343775" y="1665288"/>
            <a:ext cx="358775"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2"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4</a:t>
            </a:fld>
            <a:endParaRPr lang="es-ES" dirty="0"/>
          </a:p>
        </p:txBody>
      </p:sp>
      <p:pic>
        <p:nvPicPr>
          <p:cNvPr id="1028" name="Picture 4" descr="Imagen relacionad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47037" y="192419"/>
            <a:ext cx="802958" cy="5681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FICHA1702</a:t>
            </a:r>
          </a:p>
        </p:txBody>
      </p:sp>
      <p:sp>
        <p:nvSpPr>
          <p:cNvPr id="5" name="Marcador de texto 4"/>
          <p:cNvSpPr>
            <a:spLocks noGrp="1"/>
          </p:cNvSpPr>
          <p:nvPr>
            <p:ph type="body" sz="quarter" idx="14"/>
          </p:nvPr>
        </p:nvSpPr>
        <p:spPr/>
        <p:txBody>
          <a:bodyPr/>
          <a:lstStyle/>
          <a:p>
            <a:r>
              <a:rPr lang="es-ES" altLang="es-ES" dirty="0">
                <a:solidFill>
                  <a:schemeClr val="tx1"/>
                </a:solidFill>
              </a:rPr>
              <a:t>COLD IRONING: CONEXIÓN ELÉCTRICA DE LOS BUQUES A TIERRA </a:t>
            </a:r>
          </a:p>
          <a:p>
            <a:endParaRPr lang="es-ES" dirty="0"/>
          </a:p>
        </p:txBody>
      </p:sp>
      <p:sp>
        <p:nvSpPr>
          <p:cNvPr id="15"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2553322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3492500" y="7938"/>
            <a:ext cx="5651500" cy="381000"/>
          </a:xfrm>
        </p:spPr>
        <p:txBody>
          <a:bodyPr rtlCol="0"/>
          <a:lstStyle/>
          <a:p>
            <a:pPr fontAlgn="auto">
              <a:spcAft>
                <a:spcPts val="0"/>
              </a:spcAft>
              <a:defRPr/>
            </a:pPr>
            <a:r>
              <a:rPr dirty="0"/>
              <a:t>En qué consiste el proyecto</a:t>
            </a:r>
          </a:p>
        </p:txBody>
      </p:sp>
      <p:sp>
        <p:nvSpPr>
          <p:cNvPr id="12" name="TextBox 11"/>
          <p:cNvSpPr txBox="1"/>
          <p:nvPr/>
        </p:nvSpPr>
        <p:spPr>
          <a:xfrm>
            <a:off x="107950" y="4508500"/>
            <a:ext cx="3124200" cy="288925"/>
          </a:xfrm>
          <a:prstGeom prst="rect">
            <a:avLst/>
          </a:prstGeom>
          <a:solidFill>
            <a:schemeClr val="bg1">
              <a:lumMod val="85000"/>
            </a:schemeClr>
          </a:solidFill>
        </p:spPr>
        <p:txBody>
          <a:bodyPr anchor="ctr">
            <a:normAutofit lnSpcReduction="10000"/>
          </a:bodyPr>
          <a:lstStyle/>
          <a:p>
            <a:pPr fontAlgn="auto">
              <a:lnSpc>
                <a:spcPct val="80000"/>
              </a:lnSpc>
              <a:spcBef>
                <a:spcPts val="0"/>
              </a:spcBef>
              <a:spcAft>
                <a:spcPts val="0"/>
              </a:spcAft>
              <a:defRPr/>
            </a:pPr>
            <a:r>
              <a:rPr lang="es-ES" sz="1700" dirty="0">
                <a:solidFill>
                  <a:prstClr val="white">
                    <a:lumMod val="50000"/>
                  </a:prstClr>
                </a:solidFill>
                <a:latin typeface="+mn-lt"/>
                <a:cs typeface="+mn-cs"/>
              </a:rPr>
              <a:t>CONCLUSIONES</a:t>
            </a:r>
          </a:p>
        </p:txBody>
      </p:sp>
      <p:sp>
        <p:nvSpPr>
          <p:cNvPr id="8" name="7 Marcador de contenido"/>
          <p:cNvSpPr>
            <a:spLocks noGrp="1"/>
          </p:cNvSpPr>
          <p:nvPr>
            <p:ph idx="1"/>
          </p:nvPr>
        </p:nvSpPr>
        <p:spPr>
          <a:xfrm>
            <a:off x="3598863" y="836613"/>
            <a:ext cx="5365625" cy="5832475"/>
          </a:xfrm>
        </p:spPr>
        <p:txBody>
          <a:bodyPr>
            <a:normAutofit/>
          </a:bodyPr>
          <a:lstStyle/>
          <a:p>
            <a:pPr algn="just">
              <a:lnSpc>
                <a:spcPct val="90000"/>
              </a:lnSpc>
            </a:pPr>
            <a:r>
              <a:rPr altLang="es-ES" sz="1300" b="1" dirty="0"/>
              <a:t>El Proyecto consiste en realizar una prueba piloto en el Puerto de Palma dentro del proyecto financiado con fondos europeos de la convocatoria </a:t>
            </a:r>
            <a:r>
              <a:rPr altLang="es-ES" sz="1300" b="1" dirty="0" err="1"/>
              <a:t>Conecting</a:t>
            </a:r>
            <a:r>
              <a:rPr altLang="es-ES" sz="1300" b="1" dirty="0"/>
              <a:t> </a:t>
            </a:r>
            <a:r>
              <a:rPr altLang="es-ES" sz="1300" b="1" dirty="0" err="1"/>
              <a:t>Europe</a:t>
            </a:r>
            <a:r>
              <a:rPr altLang="es-ES" sz="1300" b="1" dirty="0"/>
              <a:t> </a:t>
            </a:r>
            <a:r>
              <a:rPr altLang="es-ES" sz="1300" b="1" dirty="0" err="1"/>
              <a:t>Facility</a:t>
            </a:r>
            <a:r>
              <a:rPr altLang="es-ES" sz="1300" b="1" dirty="0"/>
              <a:t> (CEF) a través del proyecto: “Master Plan </a:t>
            </a:r>
            <a:r>
              <a:rPr altLang="es-ES" sz="1300" b="1" dirty="0" err="1"/>
              <a:t>for</a:t>
            </a:r>
            <a:r>
              <a:rPr altLang="es-ES" sz="1300" b="1" dirty="0"/>
              <a:t> OPS in </a:t>
            </a:r>
            <a:r>
              <a:rPr altLang="es-ES" sz="1300" b="1" dirty="0" err="1"/>
              <a:t>Spanish</a:t>
            </a:r>
            <a:r>
              <a:rPr altLang="es-ES" sz="1300" b="1" dirty="0"/>
              <a:t> </a:t>
            </a:r>
            <a:r>
              <a:rPr altLang="es-ES" sz="1300" b="1" dirty="0" err="1"/>
              <a:t>Ports</a:t>
            </a:r>
            <a:r>
              <a:rPr altLang="es-ES" sz="1300" b="1" dirty="0"/>
              <a:t>” con un presupuesto total de 6.206.574 € y con una financiación del 25%.</a:t>
            </a:r>
          </a:p>
          <a:p>
            <a:pPr algn="just">
              <a:lnSpc>
                <a:spcPct val="90000"/>
              </a:lnSpc>
            </a:pPr>
            <a:r>
              <a:rPr altLang="es-ES" sz="1300" b="1" dirty="0"/>
              <a:t>Es un proyecto Coordinado por Puertos del Estado y en el que participan además de la Autoridad de Portuaria de Baleares, las de Tenerife, Las Palmas y Pasajes y también la Universidad Politécnica de Madrid, Universidad de Cádiz y Las Palmas y por otra parte las naviera Fred </a:t>
            </a:r>
            <a:r>
              <a:rPr altLang="es-ES" sz="1300" b="1" dirty="0" err="1"/>
              <a:t>Oldsen</a:t>
            </a:r>
            <a:r>
              <a:rPr altLang="es-ES" sz="1300" b="1" dirty="0"/>
              <a:t> y Trasmediterránea. También participan ingenierías especializadas como INOVA. </a:t>
            </a:r>
          </a:p>
          <a:p>
            <a:pPr algn="just">
              <a:lnSpc>
                <a:spcPct val="90000"/>
              </a:lnSpc>
            </a:pPr>
            <a:r>
              <a:rPr altLang="es-ES" sz="1300" b="1" dirty="0"/>
              <a:t>La instalación piloto del Puerto de Palma tiene una inversión prevista de 831.714,2 € y está previsto que en el año 2018 esté disponible para su utilización.</a:t>
            </a:r>
          </a:p>
          <a:p>
            <a:pPr algn="just">
              <a:lnSpc>
                <a:spcPct val="90000"/>
              </a:lnSpc>
            </a:pPr>
            <a:r>
              <a:rPr altLang="es-ES" sz="1300" b="1" dirty="0"/>
              <a:t>El proyecto consistirá en la instalación de un trasformador y la red de distribución necesaria para poder llevar al muelle un </a:t>
            </a:r>
            <a:r>
              <a:rPr altLang="es-ES" sz="1300" b="1" dirty="0" err="1"/>
              <a:t>megawatio</a:t>
            </a:r>
            <a:r>
              <a:rPr altLang="es-ES" sz="1300" b="1" dirty="0"/>
              <a:t> de potencia necesaria para la conexión eléctrica del buque.</a:t>
            </a:r>
          </a:p>
          <a:p>
            <a:pPr algn="just">
              <a:lnSpc>
                <a:spcPct val="90000"/>
              </a:lnSpc>
            </a:pPr>
            <a:r>
              <a:rPr altLang="es-ES" sz="1300" b="1" dirty="0"/>
              <a:t>Será necesario contemplar en este proyecto los equipos que facilitan la conexión al buque además del equipo que permita la modificación de la frecuencia </a:t>
            </a:r>
            <a:r>
              <a:rPr lang="es-ES" altLang="es-ES" sz="1300" b="1" dirty="0"/>
              <a:t>en</a:t>
            </a:r>
            <a:r>
              <a:rPr altLang="es-ES" sz="1300" b="1" dirty="0"/>
              <a:t> el caso que los motores del buque trabajen a una frecuencia diferente a la que dispone la red de sumini</a:t>
            </a:r>
            <a:r>
              <a:rPr lang="es-ES" altLang="es-ES" sz="1300" b="1" dirty="0"/>
              <a:t>s</a:t>
            </a:r>
            <a:r>
              <a:rPr altLang="es-ES" sz="1300" b="1" dirty="0"/>
              <a:t>tro. </a:t>
            </a:r>
            <a:endParaRPr lang="es-ES" altLang="es-ES" sz="1300" b="1" dirty="0"/>
          </a:p>
          <a:p>
            <a:pPr algn="just">
              <a:lnSpc>
                <a:spcPct val="90000"/>
              </a:lnSpc>
            </a:pPr>
            <a:r>
              <a:rPr lang="es-ES" altLang="es-ES" sz="1300" b="1" dirty="0"/>
              <a:t>Así mismo, será necesario contemplar el modelo de prestación del servicio de suministro al buque que con la legislación actual será un servicio comercial.</a:t>
            </a:r>
            <a:endParaRPr altLang="es-ES" sz="1300" dirty="0"/>
          </a:p>
          <a:p>
            <a:pPr algn="just">
              <a:lnSpc>
                <a:spcPct val="90000"/>
              </a:lnSpc>
            </a:pPr>
            <a:endParaRPr altLang="es-ES" sz="1300" dirty="0"/>
          </a:p>
        </p:txBody>
      </p:sp>
      <p:sp>
        <p:nvSpPr>
          <p:cNvPr id="10247" name="8 Marcador de contenido"/>
          <p:cNvSpPr>
            <a:spLocks noGrp="1"/>
          </p:cNvSpPr>
          <p:nvPr>
            <p:ph idx="16"/>
          </p:nvPr>
        </p:nvSpPr>
        <p:spPr>
          <a:xfrm>
            <a:off x="107950" y="4797425"/>
            <a:ext cx="3240088" cy="1944688"/>
          </a:xfrm>
        </p:spPr>
        <p:txBody>
          <a:bodyPr>
            <a:normAutofit fontScale="92500"/>
          </a:bodyPr>
          <a:lstStyle/>
          <a:p>
            <a:pPr algn="just"/>
            <a:r>
              <a:rPr altLang="es-ES" dirty="0"/>
              <a:t>El notable aumento de sensibilidad de la </a:t>
            </a:r>
            <a:r>
              <a:rPr lang="es-ES" altLang="es-ES" dirty="0"/>
              <a:t>s</a:t>
            </a:r>
            <a:r>
              <a:rPr altLang="es-ES" dirty="0"/>
              <a:t>ociedad por el medio ambiente impondrá, como ya está sucediendo en otros países tanto europeos como de Asia y de América, que la energía que se consuma</a:t>
            </a:r>
            <a:r>
              <a:rPr lang="es-ES" altLang="es-ES" dirty="0"/>
              <a:t> en puerto</a:t>
            </a:r>
            <a:r>
              <a:rPr altLang="es-ES" dirty="0"/>
              <a:t> sea renovable. Cuando el buque está </a:t>
            </a:r>
            <a:r>
              <a:rPr lang="es-ES" altLang="es-ES" dirty="0"/>
              <a:t>atracado </a:t>
            </a:r>
            <a:r>
              <a:rPr altLang="es-ES" dirty="0"/>
              <a:t>existe </a:t>
            </a:r>
            <a:r>
              <a:rPr lang="es-ES" altLang="es-ES" dirty="0"/>
              <a:t>actualmente </a:t>
            </a:r>
            <a:r>
              <a:rPr altLang="es-ES" dirty="0"/>
              <a:t>tecnología para que esto sea una realidad.</a:t>
            </a:r>
          </a:p>
        </p:txBody>
      </p:sp>
      <p:pic>
        <p:nvPicPr>
          <p:cNvPr id="10255" name="Picture 1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50" y="476250"/>
            <a:ext cx="3168650"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8" name="Picture 1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50" y="3055938"/>
            <a:ext cx="3168650"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5</a:t>
            </a:fld>
            <a:endParaRPr lang="es-ES" sz="1200" dirty="0">
              <a:solidFill>
                <a:schemeClr val="bg1"/>
              </a:solidFill>
            </a:endParaRPr>
          </a:p>
        </p:txBody>
      </p:sp>
    </p:spTree>
    <p:extLst>
      <p:ext uri="{BB962C8B-B14F-4D97-AF65-F5344CB8AC3E}">
        <p14:creationId xmlns:p14="http://schemas.microsoft.com/office/powerpoint/2010/main" val="1363654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12384" y="908720"/>
            <a:ext cx="5323712" cy="1909780"/>
          </a:xfrm>
        </p:spPr>
        <p:txBody>
          <a:bodyPr>
            <a:normAutofit/>
          </a:bodyPr>
          <a:lstStyle/>
          <a:p>
            <a:r>
              <a:rPr lang="es-ES" dirty="0"/>
              <a:t>DESCRIPCIÓN</a:t>
            </a:r>
          </a:p>
          <a:p>
            <a:pPr lvl="1"/>
            <a:r>
              <a:rPr lang="es-ES" dirty="0"/>
              <a:t>En el muelle de Santa Lucía y en el muelle de San Pedro del Puerto de Cartagena existe una instalación de alumbrado de torres con corona móvil de 30 m y 20 m de altura que genera alta contaminación lumínica.</a:t>
            </a:r>
          </a:p>
          <a:p>
            <a:pPr lvl="1"/>
            <a:r>
              <a:rPr lang="es-ES" dirty="0"/>
              <a:t>La actuación consiste en instalar pantallas que eviten el flujo lumínico ascendente, aumentando la eficiencia energética y la redirección de la luz hacia el suelo.</a:t>
            </a:r>
          </a:p>
        </p:txBody>
      </p:sp>
      <p:sp>
        <p:nvSpPr>
          <p:cNvPr id="8" name="7 Marcador de contenido"/>
          <p:cNvSpPr>
            <a:spLocks noGrp="1"/>
          </p:cNvSpPr>
          <p:nvPr>
            <p:ph idx="16"/>
          </p:nvPr>
        </p:nvSpPr>
        <p:spPr/>
        <p:txBody>
          <a:bodyPr>
            <a:normAutofit fontScale="85000" lnSpcReduction="20000"/>
          </a:bodyPr>
          <a:lstStyle/>
          <a:p>
            <a:r>
              <a:rPr lang="es-ES" dirty="0"/>
              <a:t>BENEFICIOS</a:t>
            </a:r>
          </a:p>
          <a:p>
            <a:pPr marL="457200" lvl="1" indent="0">
              <a:buNone/>
            </a:pPr>
            <a:r>
              <a:rPr lang="es-ES" dirty="0"/>
              <a:t>La instalación de los discos podría generar los siguientes beneficios medioambientales y de calidad lumínica:</a:t>
            </a:r>
          </a:p>
          <a:p>
            <a:pPr lvl="1"/>
            <a:r>
              <a:rPr lang="es-ES" dirty="0"/>
              <a:t>Reducir la contaminación lumínica cumpliendo las limitaciones reglamentarias (FHS&lt;25%)</a:t>
            </a:r>
          </a:p>
          <a:p>
            <a:pPr lvl="1"/>
            <a:r>
              <a:rPr lang="es-ES" dirty="0"/>
              <a:t>Disminuir la afección a la diversidad terrestre y marítima</a:t>
            </a:r>
          </a:p>
          <a:p>
            <a:pPr lvl="1"/>
            <a:r>
              <a:rPr lang="es-ES" dirty="0"/>
              <a:t>Mejorar la calidad de vida en las zonas circundantes</a:t>
            </a:r>
          </a:p>
          <a:p>
            <a:pPr lvl="1"/>
            <a:r>
              <a:rPr lang="es-ES" dirty="0"/>
              <a:t>Favorecer la visibilidad en la zona del Puerto</a:t>
            </a:r>
          </a:p>
          <a:p>
            <a:pPr lvl="1"/>
            <a:r>
              <a:rPr lang="es-ES" dirty="0"/>
              <a:t>Aumentar la eficiencia energética de la instalación de alumbrado, redirigiendo la luz hacia el suelo </a:t>
            </a:r>
          </a:p>
        </p:txBody>
      </p:sp>
      <p:sp>
        <p:nvSpPr>
          <p:cNvPr id="9" name="8 Marcador de contenido"/>
          <p:cNvSpPr>
            <a:spLocks noGrp="1"/>
          </p:cNvSpPr>
          <p:nvPr>
            <p:ph idx="17"/>
          </p:nvPr>
        </p:nvSpPr>
        <p:spPr/>
        <p:txBody>
          <a:bodyPr>
            <a:normAutofit/>
          </a:bodyPr>
          <a:lstStyle/>
          <a:p>
            <a:r>
              <a:rPr lang="es-ES" dirty="0"/>
              <a:t>MOTIVACIÓN:</a:t>
            </a:r>
          </a:p>
          <a:p>
            <a:pPr lvl="1"/>
            <a:r>
              <a:rPr lang="es-ES" dirty="0"/>
              <a:t>La preocupación medioambiental de la Autoridad Portuaria le ha llevado a buscar la reducción del consumo de energía para la iluminación y de forma paralela la reducción de emisiones de CO</a:t>
            </a:r>
            <a:r>
              <a:rPr lang="es-ES" baseline="-25000" dirty="0"/>
              <a:t>2 </a:t>
            </a:r>
            <a:r>
              <a:rPr lang="es-ES" dirty="0"/>
              <a:t>a la atmósfera.</a:t>
            </a:r>
          </a:p>
          <a:p>
            <a:pPr lvl="1"/>
            <a:r>
              <a:rPr lang="es-ES" dirty="0"/>
              <a:t>Esta actuación daría continuación a los reductores de flujo y programación horaria recogidas en la Memoria de Sostenibilidad del año 2012.</a:t>
            </a:r>
          </a:p>
        </p:txBody>
      </p:sp>
      <p:sp>
        <p:nvSpPr>
          <p:cNvPr id="10" name="9 Marcador de contenido"/>
          <p:cNvSpPr>
            <a:spLocks noGrp="1"/>
          </p:cNvSpPr>
          <p:nvPr>
            <p:ph idx="18"/>
          </p:nvPr>
        </p:nvSpPr>
        <p:spPr>
          <a:xfrm>
            <a:off x="127600" y="2924944"/>
            <a:ext cx="3024336" cy="2160240"/>
          </a:xfrm>
        </p:spPr>
        <p:txBody>
          <a:bodyPr>
            <a:normAutofit fontScale="92500"/>
          </a:bodyPr>
          <a:lstStyle/>
          <a:p>
            <a:r>
              <a:rPr lang="es-ES" dirty="0"/>
              <a:t>FECHAS DE IMPLANTACIÓN:</a:t>
            </a:r>
          </a:p>
          <a:p>
            <a:pPr lvl="1"/>
            <a:r>
              <a:rPr lang="es-ES" dirty="0"/>
              <a:t>Sin Fecha</a:t>
            </a:r>
          </a:p>
          <a:p>
            <a:r>
              <a:rPr lang="es-ES" dirty="0"/>
              <a:t>FECHA PREMIO DE IDEAS:</a:t>
            </a:r>
          </a:p>
          <a:p>
            <a:pPr lvl="1"/>
            <a:r>
              <a:rPr lang="es-ES" dirty="0"/>
              <a:t>30/04/2014</a:t>
            </a:r>
          </a:p>
          <a:p>
            <a:r>
              <a:rPr lang="es-ES" dirty="0"/>
              <a:t>PRESUPUESTO  DE INVERSIÓN:</a:t>
            </a:r>
          </a:p>
          <a:p>
            <a:pPr lvl="1"/>
            <a:r>
              <a:rPr lang="es-ES" dirty="0"/>
              <a:t>16.000 €</a:t>
            </a:r>
          </a:p>
          <a:p>
            <a:r>
              <a:rPr lang="es-ES" dirty="0"/>
              <a:t>AUTORIDAD PORTUARIA QUE LO DESAROLLA:</a:t>
            </a:r>
          </a:p>
          <a:p>
            <a:pPr lvl="1"/>
            <a:r>
              <a:rPr lang="es-ES" dirty="0"/>
              <a:t>Autoridad Portuaria de Cartagena</a:t>
            </a:r>
          </a:p>
        </p:txBody>
      </p:sp>
      <p:pic>
        <p:nvPicPr>
          <p:cNvPr id="11" name="10 Marcador de contenido"/>
          <p:cNvPicPr>
            <a:picLocks noGrp="1" noChangeAspect="1"/>
          </p:cNvPicPr>
          <p:nvPr>
            <p:ph idx="15"/>
          </p:nvPr>
        </p:nvPicPr>
        <p:blipFill rotWithShape="1">
          <a:blip r:embed="rId3" cstate="email">
            <a:extLst>
              <a:ext uri="{28A0092B-C50C-407E-A947-70E740481C1C}">
                <a14:useLocalDpi xmlns:a14="http://schemas.microsoft.com/office/drawing/2010/main" val="0"/>
              </a:ext>
            </a:extLst>
          </a:blip>
          <a:srcRect b="-1"/>
          <a:stretch/>
        </p:blipFill>
        <p:spPr>
          <a:xfrm>
            <a:off x="6206660" y="1012544"/>
            <a:ext cx="2636068" cy="1685375"/>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7" name="Marcador de texto 6"/>
          <p:cNvSpPr>
            <a:spLocks noGrp="1"/>
          </p:cNvSpPr>
          <p:nvPr>
            <p:ph type="body" sz="quarter" idx="14"/>
          </p:nvPr>
        </p:nvSpPr>
        <p:spPr/>
        <p:txBody>
          <a:bodyPr/>
          <a:lstStyle/>
          <a:p>
            <a:r>
              <a:rPr lang="es-ES" dirty="0"/>
              <a:t>DISCOS ANTICONTAMINACIÓN LUMÍNICA</a:t>
            </a:r>
          </a:p>
          <a:p>
            <a:endParaRPr lang="es-ES" dirty="0"/>
          </a:p>
        </p:txBody>
      </p:sp>
      <p:sp>
        <p:nvSpPr>
          <p:cNvPr id="12"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tx1"/>
                </a:solidFill>
              </a:rPr>
              <a:pPr algn="r"/>
              <a:t>6</a:t>
            </a:fld>
            <a:endParaRPr lang="es-ES" sz="1200" dirty="0">
              <a:solidFill>
                <a:schemeClr val="tx1"/>
              </a:solidFill>
            </a:endParaRPr>
          </a:p>
        </p:txBody>
      </p:sp>
      <p:pic>
        <p:nvPicPr>
          <p:cNvPr id="18434" name="Picture 2" descr="Resultado de imagen de logo: autoridad portuaria de cartagen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49480" y="192833"/>
            <a:ext cx="1143000" cy="571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FICHA1703</a:t>
            </a:r>
          </a:p>
        </p:txBody>
      </p:sp>
      <p:sp>
        <p:nvSpPr>
          <p:cNvPr id="15"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p:txBody>
          <a:bodyPr/>
          <a:lstStyle/>
          <a:p>
            <a:r>
              <a:rPr lang="es-ES" dirty="0"/>
              <a:t>En qué consiste el proyecto</a:t>
            </a:r>
          </a:p>
        </p:txBody>
      </p:sp>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sp>
        <p:nvSpPr>
          <p:cNvPr id="8" name="7 Marcador de contenido"/>
          <p:cNvSpPr>
            <a:spLocks noGrp="1"/>
          </p:cNvSpPr>
          <p:nvPr>
            <p:ph idx="1"/>
          </p:nvPr>
        </p:nvSpPr>
        <p:spPr/>
        <p:txBody>
          <a:bodyPr>
            <a:noAutofit/>
          </a:bodyPr>
          <a:lstStyle/>
          <a:p>
            <a:pPr marL="266700" indent="-266700"/>
            <a:r>
              <a:rPr lang="es-ES" sz="1500" dirty="0"/>
              <a:t>Instalación de pantallas sobre las torres de iluminación que redirijan hacia el suelo los haces ascendentes provenientes de los proyectores.</a:t>
            </a:r>
          </a:p>
          <a:p>
            <a:pPr marL="266700" indent="-266700"/>
            <a:r>
              <a:rPr lang="es-ES" sz="1500" dirty="0"/>
              <a:t>Estos elementos se fijan en parte a la columna (parte fija) y en parte a la corona (parte móvil), facilitando así las labores de mantenimiento.</a:t>
            </a:r>
          </a:p>
          <a:p>
            <a:pPr marL="266700" indent="-266700"/>
            <a:r>
              <a:rPr lang="es-ES" sz="1500" dirty="0"/>
              <a:t>Las pantallas están fabricadas en chapa de acero al carbono S235 JR o superior según la norma UNE EN 10025, con un tratamiento de galvanizado por inmersión en zinc fundido según UNE EN ISO 1461:2009 con un espesor mínimo de 65 micras para garantizar la protección contra la corrosión.</a:t>
            </a:r>
          </a:p>
          <a:p>
            <a:pPr marL="266700" indent="-266700"/>
            <a:r>
              <a:rPr lang="es-ES" sz="1500" dirty="0"/>
              <a:t>Las pantallas con sección en disco tiene dos directrices, una superior cónica que facilita la evacuación de agua y una inferior esférica que redirige los haces de luz hacia el suelo.</a:t>
            </a:r>
          </a:p>
          <a:p>
            <a:pPr marL="266700" indent="-266700"/>
            <a:r>
              <a:rPr lang="es-ES" sz="1500" dirty="0"/>
              <a:t>Los discos de dimensiones 10 m de diámetro y 1,4 m de altura, disponen de dos capas, superior e inferior, cada una de ellas realizada con lamas que dejan pasar el viento pero no la luz, asegurando que los elementos no presenten altas resistencias a la presión de corrientes de aire.</a:t>
            </a:r>
          </a:p>
          <a:p>
            <a:pPr marL="266700" indent="-266700"/>
            <a:r>
              <a:rPr lang="es-ES" sz="1500" dirty="0"/>
              <a:t>Opcionalmente se puede colocar un anillo de 24 luminarias LED (incluyendo central de regulación y control remoto) para poder cambiar la imagen en función del día y operativa. Estos anillos se podrían programar con colores especiales en días señalados o para trasladar información según los colores a los usuarios y viandantes.</a:t>
            </a:r>
          </a:p>
        </p:txBody>
      </p:sp>
      <p:sp>
        <p:nvSpPr>
          <p:cNvPr id="9" name="8 Marcador de contenido"/>
          <p:cNvSpPr>
            <a:spLocks noGrp="1"/>
          </p:cNvSpPr>
          <p:nvPr>
            <p:ph idx="16"/>
          </p:nvPr>
        </p:nvSpPr>
        <p:spPr/>
        <p:txBody>
          <a:bodyPr/>
          <a:lstStyle/>
          <a:p>
            <a:r>
              <a:rPr lang="es-ES" dirty="0"/>
              <a:t>La preocupación medioambiental de la Autoridad Portuaria genera la necesidad de la búsqueda de iniciativas que en un futuro próximo pueden revertir en un reducción de emisiones de CO2 a la atmósfera y de una mejor eficiencia energética de sus instalaciones.</a:t>
            </a:r>
          </a:p>
        </p:txBody>
      </p:sp>
      <p:grpSp>
        <p:nvGrpSpPr>
          <p:cNvPr id="14" name="13 Grupo"/>
          <p:cNvGrpSpPr/>
          <p:nvPr/>
        </p:nvGrpSpPr>
        <p:grpSpPr>
          <a:xfrm>
            <a:off x="319703" y="598119"/>
            <a:ext cx="1926061" cy="2736304"/>
            <a:chOff x="197667" y="1302055"/>
            <a:chExt cx="1768934" cy="2578776"/>
          </a:xfrm>
        </p:grpSpPr>
        <p:pic>
          <p:nvPicPr>
            <p:cNvPr id="5" name="4 Imagen"/>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7667" y="1556792"/>
              <a:ext cx="1768934" cy="2324039"/>
            </a:xfrm>
            <a:prstGeom prst="rect">
              <a:avLst/>
            </a:prstGeom>
          </p:spPr>
        </p:pic>
        <p:pic>
          <p:nvPicPr>
            <p:cNvPr id="7" name="6 Imagen"/>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52999" y="1302055"/>
              <a:ext cx="1113602" cy="723786"/>
            </a:xfrm>
            <a:prstGeom prst="rect">
              <a:avLst/>
            </a:prstGeom>
          </p:spPr>
        </p:pic>
      </p:grpSp>
      <p:pic>
        <p:nvPicPr>
          <p:cNvPr id="15" name="14 Imagen"/>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67744" y="902541"/>
            <a:ext cx="1037788" cy="2454451"/>
          </a:xfrm>
          <a:prstGeom prst="rect">
            <a:avLst/>
          </a:prstGeom>
        </p:spPr>
      </p:pic>
      <p:pic>
        <p:nvPicPr>
          <p:cNvPr id="16" name="15 Imagen"/>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960" y="3573016"/>
            <a:ext cx="3419872" cy="762337"/>
          </a:xfrm>
          <a:prstGeom prst="rect">
            <a:avLst/>
          </a:prstGeom>
        </p:spPr>
      </p:pic>
      <p:sp>
        <p:nvSpPr>
          <p:cNvPr id="13"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7</a:t>
            </a:fld>
            <a:endParaRPr lang="es-ES" sz="1200" dirty="0">
              <a:solidFill>
                <a:schemeClr val="bg1"/>
              </a:solidFill>
            </a:endParaRPr>
          </a:p>
        </p:txBody>
      </p:sp>
    </p:spTree>
    <p:extLst>
      <p:ext uri="{BB962C8B-B14F-4D97-AF65-F5344CB8AC3E}">
        <p14:creationId xmlns:p14="http://schemas.microsoft.com/office/powerpoint/2010/main" val="418552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12384" y="908720"/>
            <a:ext cx="5323712" cy="1909780"/>
          </a:xfrm>
        </p:spPr>
        <p:txBody>
          <a:bodyPr>
            <a:normAutofit fontScale="92500" lnSpcReduction="10000"/>
          </a:bodyPr>
          <a:lstStyle/>
          <a:p>
            <a:pPr algn="just"/>
            <a:r>
              <a:rPr lang="es-ES" dirty="0"/>
              <a:t>DESCRIPCIÓN</a:t>
            </a:r>
          </a:p>
          <a:p>
            <a:pPr lvl="1" algn="just"/>
            <a:r>
              <a:rPr lang="es-ES" dirty="0"/>
              <a:t>Aporte de 443.432 m</a:t>
            </a:r>
            <a:r>
              <a:rPr lang="es-ES" baseline="30000" dirty="0"/>
              <a:t>3</a:t>
            </a:r>
            <a:r>
              <a:rPr lang="es-ES" dirty="0"/>
              <a:t> de arena procedente del dragado de la Dársena de las Azucenas, el Canal de Entrada y la banqueta de cimentación.</a:t>
            </a:r>
          </a:p>
          <a:p>
            <a:pPr lvl="1" algn="just"/>
            <a:r>
              <a:rPr lang="es-ES" dirty="0"/>
              <a:t>Construcción de espigón </a:t>
            </a:r>
            <a:r>
              <a:rPr lang="es-ES" dirty="0" err="1"/>
              <a:t>semisumergido</a:t>
            </a:r>
            <a:r>
              <a:rPr lang="es-ES" dirty="0"/>
              <a:t> de 380 m para garantizar la contención lateral de la arena aportada y proteger la Playa de las Azucenas de la erosión.</a:t>
            </a:r>
          </a:p>
          <a:p>
            <a:pPr lvl="1" algn="just"/>
            <a:r>
              <a:rPr lang="es-ES" dirty="0"/>
              <a:t>Creación de dunas artificiales (isletas) en las que se plantan especies </a:t>
            </a:r>
            <a:r>
              <a:rPr lang="es-ES" dirty="0" err="1"/>
              <a:t>psamófilas</a:t>
            </a:r>
            <a:r>
              <a:rPr lang="es-ES" dirty="0"/>
              <a:t> propias de la zona.</a:t>
            </a:r>
          </a:p>
        </p:txBody>
      </p:sp>
      <p:sp>
        <p:nvSpPr>
          <p:cNvPr id="8" name="7 Marcador de contenido"/>
          <p:cNvSpPr>
            <a:spLocks noGrp="1"/>
          </p:cNvSpPr>
          <p:nvPr>
            <p:ph idx="16"/>
          </p:nvPr>
        </p:nvSpPr>
        <p:spPr/>
        <p:txBody>
          <a:bodyPr>
            <a:normAutofit/>
          </a:bodyPr>
          <a:lstStyle/>
          <a:p>
            <a:r>
              <a:rPr lang="es-ES" dirty="0"/>
              <a:t>BENEFICIOS</a:t>
            </a:r>
          </a:p>
          <a:p>
            <a:pPr lvl="1"/>
            <a:r>
              <a:rPr lang="es-ES" dirty="0"/>
              <a:t>Control de la erosión esperable en la Playa de las Azucenas como consecuencia de la prolongación del dique del Puerto de Motril.</a:t>
            </a:r>
          </a:p>
          <a:p>
            <a:pPr lvl="1"/>
            <a:r>
              <a:rPr lang="es-ES" dirty="0"/>
              <a:t>Mejora de la calidad ambiental de la Playa de Las Azucenas.</a:t>
            </a:r>
          </a:p>
          <a:p>
            <a:pPr lvl="1"/>
            <a:r>
              <a:rPr lang="es-ES" dirty="0"/>
              <a:t>Actuación sostenible de ampliación del Puerto de Motril.</a:t>
            </a:r>
          </a:p>
        </p:txBody>
      </p:sp>
      <p:sp>
        <p:nvSpPr>
          <p:cNvPr id="9" name="8 Marcador de contenido"/>
          <p:cNvSpPr>
            <a:spLocks noGrp="1"/>
          </p:cNvSpPr>
          <p:nvPr>
            <p:ph idx="17"/>
          </p:nvPr>
        </p:nvSpPr>
        <p:spPr/>
        <p:txBody>
          <a:bodyPr>
            <a:normAutofit fontScale="92500" lnSpcReduction="10000"/>
          </a:bodyPr>
          <a:lstStyle/>
          <a:p>
            <a:pPr algn="just"/>
            <a:r>
              <a:rPr lang="es-ES" dirty="0"/>
              <a:t>MOTIVACIÓN:</a:t>
            </a:r>
          </a:p>
          <a:p>
            <a:pPr lvl="1" algn="just"/>
            <a:r>
              <a:rPr lang="es-ES" dirty="0"/>
              <a:t>La prolongación del dique recogida en el proyecto podría generar un </a:t>
            </a:r>
            <a:r>
              <a:rPr lang="es-ES" dirty="0" err="1"/>
              <a:t>basculamiento</a:t>
            </a:r>
            <a:r>
              <a:rPr lang="es-ES" dirty="0"/>
              <a:t> de la línea de costa de la playa de las Azucenas y el aterramiento del Canal de Entrada al puerto y, por tanto, un problema de erosión en su tramo occidental.</a:t>
            </a:r>
          </a:p>
          <a:p>
            <a:pPr lvl="1" algn="just"/>
            <a:r>
              <a:rPr lang="es-ES" dirty="0"/>
              <a:t>Las actuaciones de construcción del espigón </a:t>
            </a:r>
            <a:r>
              <a:rPr lang="es-ES" dirty="0" err="1"/>
              <a:t>semisumergido</a:t>
            </a:r>
            <a:r>
              <a:rPr lang="es-ES" dirty="0"/>
              <a:t> y el aporte de arenas persiguen limitar este </a:t>
            </a:r>
            <a:r>
              <a:rPr lang="es-ES" dirty="0" err="1"/>
              <a:t>basculamiento</a:t>
            </a:r>
            <a:r>
              <a:rPr lang="es-ES" dirty="0"/>
              <a:t> y favorecer la retención del sedimento de aportación a ambos lados del espigón.</a:t>
            </a:r>
          </a:p>
          <a:p>
            <a:pPr lvl="1" algn="just"/>
            <a:r>
              <a:rPr lang="es-ES" dirty="0"/>
              <a:t>El resto de actuaciones de restauración ambiental recogidas suponen una mejora de la calidad ambiental de esta zona portuaria.</a:t>
            </a:r>
          </a:p>
        </p:txBody>
      </p:sp>
      <p:sp>
        <p:nvSpPr>
          <p:cNvPr id="10" name="9 Marcador de contenido"/>
          <p:cNvSpPr>
            <a:spLocks noGrp="1"/>
          </p:cNvSpPr>
          <p:nvPr>
            <p:ph idx="18"/>
          </p:nvPr>
        </p:nvSpPr>
        <p:spPr>
          <a:xfrm>
            <a:off x="127600" y="2924944"/>
            <a:ext cx="3024336" cy="2160240"/>
          </a:xfrm>
        </p:spPr>
        <p:txBody>
          <a:bodyPr>
            <a:normAutofit/>
          </a:bodyPr>
          <a:lstStyle/>
          <a:p>
            <a:pPr algn="just"/>
            <a:r>
              <a:rPr lang="es-ES" dirty="0"/>
              <a:t>FECHAS DE IMPLANTACION:</a:t>
            </a:r>
          </a:p>
          <a:p>
            <a:pPr lvl="1" algn="just"/>
            <a:r>
              <a:rPr lang="es-ES" dirty="0"/>
              <a:t>2014-2015</a:t>
            </a:r>
          </a:p>
          <a:p>
            <a:pPr algn="just"/>
            <a:r>
              <a:rPr lang="es-ES" dirty="0"/>
              <a:t>PRESUPUESTO:</a:t>
            </a:r>
          </a:p>
          <a:p>
            <a:pPr lvl="1" algn="just"/>
            <a:r>
              <a:rPr lang="es-ES" dirty="0"/>
              <a:t>3.984.198,07 €</a:t>
            </a:r>
          </a:p>
          <a:p>
            <a:pPr algn="just"/>
            <a:r>
              <a:rPr lang="es-ES" dirty="0"/>
              <a:t>AUTORIDAD PORTUARIA QUE LO DESAROLLA:</a:t>
            </a:r>
          </a:p>
          <a:p>
            <a:pPr lvl="1" algn="just"/>
            <a:r>
              <a:rPr lang="es-ES" dirty="0"/>
              <a:t>Autoridad Portuaria de Motril</a:t>
            </a:r>
          </a:p>
        </p:txBody>
      </p:sp>
      <p:pic>
        <p:nvPicPr>
          <p:cNvPr id="7" name="6 Imagen"/>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226951" y="1001911"/>
            <a:ext cx="2665529" cy="1712969"/>
          </a:xfrm>
          <a:prstGeom prst="round2DiagRect">
            <a:avLst>
              <a:gd name="adj1" fmla="val 16667"/>
              <a:gd name="adj2" fmla="val 0"/>
            </a:avLst>
          </a:prstGeom>
          <a:ln w="88900" cap="sq">
            <a:solidFill>
              <a:schemeClr val="accent4"/>
            </a:solidFill>
            <a:miter lim="800000"/>
          </a:ln>
          <a:effectLst>
            <a:outerShdw blurRad="254000" algn="tl" rotWithShape="0">
              <a:srgbClr val="000000">
                <a:alpha val="43000"/>
              </a:srgbClr>
            </a:outerShdw>
          </a:effectLst>
        </p:spPr>
      </p:pic>
      <p:sp>
        <p:nvSpPr>
          <p:cNvPr id="12" name="11 Elipse"/>
          <p:cNvSpPr/>
          <p:nvPr/>
        </p:nvSpPr>
        <p:spPr>
          <a:xfrm>
            <a:off x="7884368" y="1412776"/>
            <a:ext cx="864096" cy="79208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Marcador de texto 12"/>
          <p:cNvSpPr>
            <a:spLocks noGrp="1"/>
          </p:cNvSpPr>
          <p:nvPr>
            <p:ph type="body" sz="quarter" idx="14"/>
          </p:nvPr>
        </p:nvSpPr>
        <p:spPr>
          <a:xfrm>
            <a:off x="2411760" y="122061"/>
            <a:ext cx="4779555" cy="790416"/>
          </a:xfrm>
        </p:spPr>
        <p:txBody>
          <a:bodyPr>
            <a:normAutofit/>
          </a:bodyPr>
          <a:lstStyle/>
          <a:p>
            <a:r>
              <a:rPr lang="es-ES" dirty="0"/>
              <a:t>RESTAURACIÓN AMBIENTAL DE LA PLAYA DE LAS AZUCENAS</a:t>
            </a:r>
          </a:p>
          <a:p>
            <a:endParaRPr lang="es-ES" dirty="0"/>
          </a:p>
        </p:txBody>
      </p:sp>
      <p:sp>
        <p:nvSpPr>
          <p:cNvPr id="11" name="2 Marcador de número de diapositiva"/>
          <p:cNvSpPr>
            <a:spLocks noGrp="1"/>
          </p:cNvSpPr>
          <p:nvPr>
            <p:ph type="sldNum" sz="quarter" idx="12"/>
          </p:nvPr>
        </p:nvSpPr>
        <p:spPr>
          <a:xfrm>
            <a:off x="8388424" y="6556825"/>
            <a:ext cx="755576" cy="301176"/>
          </a:xfrm>
        </p:spPr>
        <p:txBody>
          <a:bodyPr/>
          <a:lstStyle/>
          <a:p>
            <a:fld id="{240D5ECE-8B49-45CD-BE81-EF81920D1969}" type="slidenum">
              <a:rPr lang="es-ES" smtClean="0"/>
              <a:pPr/>
              <a:t>8</a:t>
            </a:fld>
            <a:endParaRPr lang="es-ES" dirty="0"/>
          </a:p>
        </p:txBody>
      </p:sp>
      <p:pic>
        <p:nvPicPr>
          <p:cNvPr id="3074" name="Picture 2" descr="Resultado de imagen de logo: autoridad portuaria de motri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91315" y="221829"/>
            <a:ext cx="1701165" cy="5067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5"/>
          <p:cNvSpPr txBox="1">
            <a:spLocks/>
          </p:cNvSpPr>
          <p:nvPr/>
        </p:nvSpPr>
        <p:spPr>
          <a:xfrm>
            <a:off x="1453051" y="130807"/>
            <a:ext cx="958709" cy="790416"/>
          </a:xfrm>
          <a:prstGeom prst="rect">
            <a:avLst/>
          </a:prstGeom>
        </p:spPr>
        <p:txBody>
          <a:bodyPr vert="horz" lIns="72000" tIns="45720" rIns="91440" bIns="45720" rtlCol="0" anchor="t" anchorCtr="0">
            <a:normAutofit/>
          </a:bodyPr>
          <a:lstStyle>
            <a:lvl1pPr marL="108000" indent="0" algn="l" defTabSz="914400" rtl="0" eaLnBrk="1" latinLnBrk="0" hangingPunct="1">
              <a:spcBef>
                <a:spcPts val="1800"/>
              </a:spcBef>
              <a:spcAft>
                <a:spcPts val="0"/>
              </a:spcAft>
              <a:buFont typeface="Arial" pitchFamily="34" charset="0"/>
              <a:buNone/>
              <a:defRPr kumimoji="0" lang="es-ES" sz="2000" kern="1200" baseline="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lang="es-ES"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es-ES"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es-ES" sz="2000" kern="1200">
                <a:solidFill>
                  <a:schemeClr val="tx1"/>
                </a:solidFill>
                <a:latin typeface="+mn-lt"/>
                <a:ea typeface="+mn-ea"/>
                <a:cs typeface="+mn-cs"/>
              </a:defRPr>
            </a:lvl9pPr>
          </a:lstStyle>
          <a:p>
            <a:pPr algn="ctr"/>
            <a:r>
              <a:rPr lang="es-ES" dirty="0">
                <a:solidFill>
                  <a:schemeClr val="accent4">
                    <a:lumMod val="40000"/>
                    <a:lumOff val="60000"/>
                  </a:schemeClr>
                </a:solidFill>
              </a:rPr>
              <a:t>FICHA1704</a:t>
            </a:r>
          </a:p>
        </p:txBody>
      </p:sp>
      <p:sp>
        <p:nvSpPr>
          <p:cNvPr id="16" name="1 Marcador de pie de página"/>
          <p:cNvSpPr>
            <a:spLocks noGrp="1"/>
          </p:cNvSpPr>
          <p:nvPr>
            <p:ph type="ftr" sz="quarter" idx="11"/>
          </p:nvPr>
        </p:nvSpPr>
        <p:spPr>
          <a:xfrm>
            <a:off x="1" y="6525344"/>
            <a:ext cx="9144000" cy="365125"/>
          </a:xfrm>
        </p:spPr>
        <p:txBody>
          <a:bodyPr/>
          <a:lstStyle/>
          <a:p>
            <a:r>
              <a:rPr lang="es-ES" dirty="0"/>
              <a:t>COMITÉ TÉCNICO DE MEDIO AMBIENTE (COTEMA)</a:t>
            </a:r>
          </a:p>
        </p:txBody>
      </p:sp>
    </p:spTree>
    <p:extLst>
      <p:ext uri="{BB962C8B-B14F-4D97-AF65-F5344CB8AC3E}">
        <p14:creationId xmlns:p14="http://schemas.microsoft.com/office/powerpoint/2010/main" val="265344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p:txBody>
          <a:bodyPr/>
          <a:lstStyle/>
          <a:p>
            <a:r>
              <a:rPr lang="es-ES" dirty="0"/>
              <a:t>En qué consiste el proyecto</a:t>
            </a:r>
          </a:p>
        </p:txBody>
      </p:sp>
      <p:sp>
        <p:nvSpPr>
          <p:cNvPr id="12" name="TextBox 11"/>
          <p:cNvSpPr txBox="1"/>
          <p:nvPr/>
        </p:nvSpPr>
        <p:spPr>
          <a:xfrm>
            <a:off x="107504" y="4509120"/>
            <a:ext cx="3124200" cy="288032"/>
          </a:xfrm>
          <a:prstGeom prst="rect">
            <a:avLst/>
          </a:prstGeom>
          <a:solidFill>
            <a:schemeClr val="bg1">
              <a:lumMod val="85000"/>
            </a:schemeClr>
          </a:solidFill>
        </p:spPr>
        <p:txBody>
          <a:bodyPr wrap="square" rtlCol="0" anchor="ctr">
            <a:normAutofit lnSpcReduction="10000"/>
          </a:bodyPr>
          <a:lstStyle/>
          <a:p>
            <a:pPr>
              <a:lnSpc>
                <a:spcPct val="80000"/>
              </a:lnSpc>
            </a:pPr>
            <a:r>
              <a:rPr lang="es-ES" sz="1700" dirty="0">
                <a:solidFill>
                  <a:prstClr val="white">
                    <a:lumMod val="50000"/>
                  </a:prstClr>
                </a:solidFill>
              </a:rPr>
              <a:t>CONCLUSIONES</a:t>
            </a:r>
          </a:p>
        </p:txBody>
      </p:sp>
      <p:sp>
        <p:nvSpPr>
          <p:cNvPr id="8" name="7 Marcador de contenido"/>
          <p:cNvSpPr>
            <a:spLocks noGrp="1"/>
          </p:cNvSpPr>
          <p:nvPr>
            <p:ph idx="1"/>
          </p:nvPr>
        </p:nvSpPr>
        <p:spPr>
          <a:xfrm>
            <a:off x="3563888" y="548680"/>
            <a:ext cx="5400600" cy="5832648"/>
          </a:xfrm>
        </p:spPr>
        <p:txBody>
          <a:bodyPr>
            <a:normAutofit fontScale="92500" lnSpcReduction="10000"/>
          </a:bodyPr>
          <a:lstStyle/>
          <a:p>
            <a:pPr algn="just"/>
            <a:r>
              <a:rPr lang="es-ES" dirty="0"/>
              <a:t>Tras la regeneración de la playa de Las Azucenas, entre el Puerto de Motril y la Rambla del </a:t>
            </a:r>
            <a:r>
              <a:rPr lang="es-ES" dirty="0" err="1"/>
              <a:t>Puntalón</a:t>
            </a:r>
            <a:r>
              <a:rPr lang="es-ES" dirty="0"/>
              <a:t>, mediante la construcción de un espigón </a:t>
            </a:r>
            <a:r>
              <a:rPr lang="es-ES" dirty="0" err="1"/>
              <a:t>semisumergido</a:t>
            </a:r>
            <a:r>
              <a:rPr lang="es-ES" dirty="0"/>
              <a:t> de 380 m y la aportación de 443.432 m</a:t>
            </a:r>
            <a:r>
              <a:rPr lang="es-ES" baseline="30000" dirty="0"/>
              <a:t>3</a:t>
            </a:r>
            <a:r>
              <a:rPr lang="es-ES" dirty="0"/>
              <a:t> de arena procedente del dragado de la Dársena de las Azucenas, el Canal de Entrada y la banqueta de cimentación, se ejecutaron una serie de actuaciones de restauración ambiental que fueron consensuadas con la Consejería de Agricultura, Pesca y Medio Ambiente de la Junta de Andalucía.</a:t>
            </a:r>
          </a:p>
          <a:p>
            <a:pPr algn="just"/>
            <a:r>
              <a:rPr lang="es-ES" dirty="0"/>
              <a:t>Las actuaciones de restauración ambiental realizadas en la playa de las Azucenas, se resumen en:</a:t>
            </a:r>
          </a:p>
          <a:p>
            <a:pPr algn="just"/>
            <a:r>
              <a:rPr lang="es-ES" b="1" dirty="0"/>
              <a:t>Nº 1.-</a:t>
            </a:r>
            <a:r>
              <a:rPr lang="es-ES" dirty="0"/>
              <a:t> Limpieza y mantenimiento de la zona húmeda existente entre la Rambla de los Álamos y el embarcadero: retirada de basura y adecuación del desagüe manteniéndolo de forma natural, sin canalizaciones artificiales.</a:t>
            </a:r>
          </a:p>
          <a:p>
            <a:pPr algn="just"/>
            <a:r>
              <a:rPr lang="es-ES" b="1" dirty="0"/>
              <a:t>Nº 2.-</a:t>
            </a:r>
            <a:r>
              <a:rPr lang="es-ES" dirty="0"/>
              <a:t> Restauración de las zonas utilizadas como acopio de materiales y tránsito de vehículos: retirando los residuos de obra y escarificando la parcela (unas 4,5 ha).</a:t>
            </a:r>
          </a:p>
          <a:p>
            <a:pPr algn="just"/>
            <a:r>
              <a:rPr lang="es-ES" b="1" dirty="0"/>
              <a:t>Nº 3.-</a:t>
            </a:r>
            <a:r>
              <a:rPr lang="es-ES" dirty="0"/>
              <a:t> Creación de isletas y repoblación vegetal. Se han ejecutado 9 isletas de diferente superficie. Dichas isletas consisten en el acopio de áridos para crear pequeñas dunas, seguido de la colocación de estacas de madera y escollera para sujeción de las dunas. Se realizó también la plantación de las especies </a:t>
            </a:r>
            <a:r>
              <a:rPr lang="es-ES" dirty="0" err="1"/>
              <a:t>psamófilas</a:t>
            </a:r>
            <a:r>
              <a:rPr lang="es-ES" dirty="0"/>
              <a:t> previamente seleccionadas y el abono de liberación lenta.</a:t>
            </a:r>
          </a:p>
          <a:p>
            <a:pPr algn="just"/>
            <a:r>
              <a:rPr lang="es-ES" b="1" dirty="0"/>
              <a:t>Nº4.-</a:t>
            </a:r>
            <a:r>
              <a:rPr lang="es-ES" dirty="0"/>
              <a:t> Otras actuaciones. Se estudiaron las especies naturales de la playa de Las Azucenas para elegir las más adecuadas para la repoblación. También se instalaron carteles informativos en toda la zona con la descripción de las especies más emblemáticas (Azucena de mar, Algodonosa, cardo marino, etc.).</a:t>
            </a:r>
          </a:p>
          <a:p>
            <a:pPr algn="just"/>
            <a:r>
              <a:rPr lang="es-ES" b="1" dirty="0"/>
              <a:t>Nº 5.-</a:t>
            </a:r>
            <a:r>
              <a:rPr lang="es-ES" dirty="0"/>
              <a:t> Campaña de difusión, dirigida principalmente a los vecinos y a los sectores relacionados con la pesca y la educación.</a:t>
            </a:r>
          </a:p>
          <a:p>
            <a:endParaRPr lang="es-ES" dirty="0"/>
          </a:p>
        </p:txBody>
      </p:sp>
      <p:sp>
        <p:nvSpPr>
          <p:cNvPr id="9" name="8 Marcador de contenido"/>
          <p:cNvSpPr>
            <a:spLocks noGrp="1"/>
          </p:cNvSpPr>
          <p:nvPr>
            <p:ph idx="16"/>
          </p:nvPr>
        </p:nvSpPr>
        <p:spPr/>
        <p:txBody>
          <a:bodyPr/>
          <a:lstStyle/>
          <a:p>
            <a:pPr algn="just"/>
            <a:r>
              <a:rPr lang="es-ES" dirty="0"/>
              <a:t>Las actuaciones de restauración ambiental de la Playa de Las Azucenas hacen del proyecto de ampliación del Puerto de Motril una actuación sostenible y suponen una mejora para la calidad ambiental de esta playa dentro del entorno portuario.</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7864" y="458757"/>
            <a:ext cx="3240000" cy="109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496" y="2712217"/>
            <a:ext cx="2340000" cy="145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p:cNvPicPr>
            <a:picLocks noChangeAspect="1"/>
          </p:cNvPicPr>
          <p:nvPr/>
        </p:nvPicPr>
        <p:blipFill>
          <a:blip r:embed="rId5"/>
          <a:stretch>
            <a:fillRect/>
          </a:stretch>
        </p:blipFill>
        <p:spPr>
          <a:xfrm>
            <a:off x="-3114" y="1837964"/>
            <a:ext cx="3456894" cy="757124"/>
          </a:xfrm>
          <a:prstGeom prst="rect">
            <a:avLst/>
          </a:prstGeom>
        </p:spPr>
      </p:pic>
      <p:pic>
        <p:nvPicPr>
          <p:cNvPr id="10" name="Imagen 9"/>
          <p:cNvPicPr>
            <a:picLocks noChangeAspect="1"/>
          </p:cNvPicPr>
          <p:nvPr/>
        </p:nvPicPr>
        <p:blipFill>
          <a:blip r:embed="rId6"/>
          <a:stretch>
            <a:fillRect/>
          </a:stretch>
        </p:blipFill>
        <p:spPr>
          <a:xfrm>
            <a:off x="2302218" y="2830858"/>
            <a:ext cx="1095578" cy="1307436"/>
          </a:xfrm>
          <a:prstGeom prst="rect">
            <a:avLst/>
          </a:prstGeom>
        </p:spPr>
      </p:pic>
      <p:sp>
        <p:nvSpPr>
          <p:cNvPr id="11" name="2 Marcador de número de diapositiva"/>
          <p:cNvSpPr>
            <a:spLocks noGrp="1"/>
          </p:cNvSpPr>
          <p:nvPr>
            <p:ph type="sldNum" sz="quarter" idx="4294967295"/>
          </p:nvPr>
        </p:nvSpPr>
        <p:spPr>
          <a:xfrm>
            <a:off x="8316416" y="6492875"/>
            <a:ext cx="827584" cy="365125"/>
          </a:xfrm>
          <a:prstGeom prst="rect">
            <a:avLst/>
          </a:prstGeom>
        </p:spPr>
        <p:txBody>
          <a:bodyPr/>
          <a:lstStyle/>
          <a:p>
            <a:pPr algn="r"/>
            <a:fld id="{240D5ECE-8B49-45CD-BE81-EF81920D1969}" type="slidenum">
              <a:rPr lang="es-ES" sz="1200" smtClean="0">
                <a:solidFill>
                  <a:schemeClr val="bg1"/>
                </a:solidFill>
              </a:rPr>
              <a:pPr algn="r"/>
              <a:t>9</a:t>
            </a:fld>
            <a:endParaRPr lang="es-ES" sz="1200" dirty="0">
              <a:solidFill>
                <a:schemeClr val="bg1"/>
              </a:solidFill>
            </a:endParaRPr>
          </a:p>
        </p:txBody>
      </p:sp>
    </p:spTree>
    <p:extLst>
      <p:ext uri="{BB962C8B-B14F-4D97-AF65-F5344CB8AC3E}">
        <p14:creationId xmlns:p14="http://schemas.microsoft.com/office/powerpoint/2010/main" val="43776182"/>
      </p:ext>
    </p:extLst>
  </p:cSld>
  <p:clrMapOvr>
    <a:masterClrMapping/>
  </p:clrMapOvr>
</p:sld>
</file>

<file path=ppt/theme/theme1.xml><?xml version="1.0" encoding="utf-8"?>
<a:theme xmlns:a="http://schemas.openxmlformats.org/drawingml/2006/main" name="IntroducingPowerPoint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7664</Words>
  <Application>Microsoft Office PowerPoint</Application>
  <PresentationFormat>Presentación en pantalla (4:3)</PresentationFormat>
  <Paragraphs>444</Paragraphs>
  <Slides>21</Slides>
  <Notes>21</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IntroducingPowerPoint2010</vt:lpstr>
      <vt:lpstr> FICHAS DE PROYECTOS DE INNOVACIÓN MEDIOAMBIENTAL EN AUTORIDADES PORTUARIAS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2016-10-24T16:31:52Z</dcterms:created>
  <dcterms:modified xsi:type="dcterms:W3CDTF">2017-04-24T16:25:40Z</dcterms:modified>
</cp:coreProperties>
</file>